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6" r:id="rId3"/>
    <p:sldId id="274" r:id="rId4"/>
    <p:sldId id="273" r:id="rId5"/>
    <p:sldId id="260" r:id="rId6"/>
    <p:sldId id="271" r:id="rId7"/>
    <p:sldId id="272" r:id="rId8"/>
    <p:sldId id="278" r:id="rId9"/>
    <p:sldId id="259" r:id="rId10"/>
    <p:sldId id="261" r:id="rId11"/>
    <p:sldId id="262" r:id="rId12"/>
    <p:sldId id="264" r:id="rId13"/>
    <p:sldId id="266" r:id="rId14"/>
    <p:sldId id="267"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86" autoAdjust="0"/>
  </p:normalViewPr>
  <p:slideViewPr>
    <p:cSldViewPr snapToGrid="0">
      <p:cViewPr varScale="1">
        <p:scale>
          <a:sx n="115" d="100"/>
          <a:sy n="115" d="100"/>
        </p:scale>
        <p:origin x="39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C01322B-5A05-4D07-9872-B09C79E088EC}" type="datetimeFigureOut">
              <a:rPr lang="ru-RU" smtClean="0"/>
              <a:t>24.11.2023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279374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C01322B-5A05-4D07-9872-B09C79E088EC}" type="datetimeFigureOut">
              <a:rPr lang="ru-RU" smtClean="0"/>
              <a:t>24.11.2023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126984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C01322B-5A05-4D07-9872-B09C79E088EC}" type="datetimeFigureOut">
              <a:rPr lang="ru-RU" smtClean="0"/>
              <a:t>24.11.2023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3014003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C01322B-5A05-4D07-9872-B09C79E088EC}" type="datetimeFigureOut">
              <a:rPr lang="ru-RU" smtClean="0"/>
              <a:t>24.11.2023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FD8052-7BAC-44F9-9766-E759E186B760}"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3532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C01322B-5A05-4D07-9872-B09C79E088EC}" type="datetimeFigureOut">
              <a:rPr lang="ru-RU" smtClean="0"/>
              <a:t>24.11.2023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2620214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C01322B-5A05-4D07-9872-B09C79E088EC}" type="datetimeFigureOut">
              <a:rPr lang="ru-RU" smtClean="0"/>
              <a:t>24.11.2023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1709422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C01322B-5A05-4D07-9872-B09C79E088EC}" type="datetimeFigureOut">
              <a:rPr lang="ru-RU" smtClean="0"/>
              <a:t>24.11.2023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2630164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C01322B-5A05-4D07-9872-B09C79E088EC}" type="datetimeFigureOut">
              <a:rPr lang="ru-RU" smtClean="0"/>
              <a:t>24.11.2023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1958762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C01322B-5A05-4D07-9872-B09C79E088EC}" type="datetimeFigureOut">
              <a:rPr lang="ru-RU" smtClean="0"/>
              <a:t>24.11.2023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403939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C01322B-5A05-4D07-9872-B09C79E088EC}" type="datetimeFigureOut">
              <a:rPr lang="ru-RU" smtClean="0"/>
              <a:t>24.11.2023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235256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C01322B-5A05-4D07-9872-B09C79E088EC}" type="datetimeFigureOut">
              <a:rPr lang="ru-RU" smtClean="0"/>
              <a:t>24.11.2023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352921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C01322B-5A05-4D07-9872-B09C79E088EC}" type="datetimeFigureOut">
              <a:rPr lang="ru-RU" smtClean="0"/>
              <a:t>24.11.2023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272776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C01322B-5A05-4D07-9872-B09C79E088EC}" type="datetimeFigureOut">
              <a:rPr lang="ru-RU" smtClean="0"/>
              <a:t>24.11.2023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81474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C01322B-5A05-4D07-9872-B09C79E088EC}" type="datetimeFigureOut">
              <a:rPr lang="ru-RU" smtClean="0"/>
              <a:t>24.11.2023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61186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C01322B-5A05-4D07-9872-B09C79E088EC}" type="datetimeFigureOut">
              <a:rPr lang="ru-RU" smtClean="0"/>
              <a:t>24.11.2023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363791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C01322B-5A05-4D07-9872-B09C79E088EC}" type="datetimeFigureOut">
              <a:rPr lang="ru-RU" smtClean="0"/>
              <a:t>24.11.2023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180842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C01322B-5A05-4D07-9872-B09C79E088EC}" type="datetimeFigureOut">
              <a:rPr lang="ru-RU" smtClean="0"/>
              <a:t>24.11.2023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FD8052-7BAC-44F9-9766-E759E186B760}" type="slidenum">
              <a:rPr lang="ru-RU" smtClean="0"/>
              <a:t>‹#›</a:t>
            </a:fld>
            <a:endParaRPr lang="ru-RU"/>
          </a:p>
        </p:txBody>
      </p:sp>
    </p:spTree>
    <p:extLst>
      <p:ext uri="{BB962C8B-B14F-4D97-AF65-F5344CB8AC3E}">
        <p14:creationId xmlns:p14="http://schemas.microsoft.com/office/powerpoint/2010/main" val="412607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C01322B-5A05-4D07-9872-B09C79E088EC}" type="datetimeFigureOut">
              <a:rPr lang="ru-RU" smtClean="0"/>
              <a:t>24.11.2023</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DFD8052-7BAC-44F9-9766-E759E186B760}" type="slidenum">
              <a:rPr lang="ru-RU" smtClean="0"/>
              <a:t>‹#›</a:t>
            </a:fld>
            <a:endParaRPr lang="ru-RU"/>
          </a:p>
        </p:txBody>
      </p:sp>
    </p:spTree>
    <p:extLst>
      <p:ext uri="{BB962C8B-B14F-4D97-AF65-F5344CB8AC3E}">
        <p14:creationId xmlns:p14="http://schemas.microsoft.com/office/powerpoint/2010/main" val="2314629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BE647C-326F-4BEF-B6D7-4DCD8C4DD657}"/>
              </a:ext>
            </a:extLst>
          </p:cNvPr>
          <p:cNvSpPr txBox="1"/>
          <p:nvPr/>
        </p:nvSpPr>
        <p:spPr>
          <a:xfrm>
            <a:off x="1252581" y="-152492"/>
            <a:ext cx="10452146" cy="2015936"/>
          </a:xfrm>
          <a:prstGeom prst="rect">
            <a:avLst/>
          </a:prstGeom>
          <a:noFill/>
        </p:spPr>
        <p:txBody>
          <a:bodyPr wrap="square" rtlCol="0">
            <a:spAutoFit/>
          </a:bodyPr>
          <a:lstStyle/>
          <a:p>
            <a:pPr algn="ctr"/>
            <a:r>
              <a:rPr lang="uz-Cyrl-UZ" sz="2500" b="1" dirty="0" smtClean="0">
                <a:solidFill>
                  <a:srgbClr val="002060"/>
                </a:solidFill>
                <a:latin typeface="Times New Roman" panose="02020603050405020304" pitchFamily="18" charset="0"/>
                <a:cs typeface="Times New Roman" panose="02020603050405020304" pitchFamily="18" charset="0"/>
              </a:rPr>
              <a:t>ШАРОФ РАШИДОВ НОМИДАГИ САМАРҚАНД   </a:t>
            </a:r>
            <a:r>
              <a:rPr lang="uz-Cyrl-UZ" sz="2500" b="1" dirty="0">
                <a:solidFill>
                  <a:srgbClr val="002060"/>
                </a:solidFill>
                <a:latin typeface="Times New Roman" panose="02020603050405020304" pitchFamily="18" charset="0"/>
                <a:cs typeface="Times New Roman" panose="02020603050405020304" pitchFamily="18" charset="0"/>
              </a:rPr>
              <a:t>ДАВЛАТ  УНИВЕРСИТЕТИ</a:t>
            </a:r>
            <a:endParaRPr lang="uz-Cyrl-UZ" sz="1000" b="1" dirty="0">
              <a:solidFill>
                <a:srgbClr val="002060"/>
              </a:solidFill>
              <a:latin typeface="Times New Roman" panose="02020603050405020304" pitchFamily="18" charset="0"/>
              <a:cs typeface="Times New Roman" panose="02020603050405020304" pitchFamily="18" charset="0"/>
            </a:endParaRPr>
          </a:p>
          <a:p>
            <a:pPr algn="ctr"/>
            <a:r>
              <a:rPr lang="uz-Cyrl-UZ" sz="2500" dirty="0">
                <a:latin typeface="Georgia" panose="02040502050405020303" pitchFamily="18" charset="0"/>
              </a:rPr>
              <a:t> </a:t>
            </a:r>
          </a:p>
          <a:p>
            <a:pPr algn="ctr"/>
            <a:r>
              <a:rPr lang="uz-Cyrl-UZ" sz="2500" dirty="0">
                <a:latin typeface="Georgia" panose="02040502050405020303" pitchFamily="18" charset="0"/>
              </a:rPr>
              <a:t> </a:t>
            </a:r>
            <a:r>
              <a:rPr lang="uz-Cyrl-UZ" sz="2500" dirty="0">
                <a:solidFill>
                  <a:srgbClr val="002060"/>
                </a:solidFill>
                <a:latin typeface="Georgia" panose="02040502050405020303" pitchFamily="18" charset="0"/>
              </a:rPr>
              <a:t>Коррупцияга </a:t>
            </a:r>
            <a:r>
              <a:rPr lang="uz-Cyrl-UZ" sz="2500">
                <a:solidFill>
                  <a:srgbClr val="002060"/>
                </a:solidFill>
                <a:latin typeface="Georgia" panose="02040502050405020303" pitchFamily="18" charset="0"/>
              </a:rPr>
              <a:t>қарши </a:t>
            </a:r>
            <a:r>
              <a:rPr lang="uz-Cyrl-UZ" sz="2500" smtClean="0">
                <a:solidFill>
                  <a:srgbClr val="002060"/>
                </a:solidFill>
                <a:latin typeface="Georgia" panose="02040502050405020303" pitchFamily="18" charset="0"/>
              </a:rPr>
              <a:t>курашиш </a:t>
            </a:r>
            <a:r>
              <a:rPr lang="uz-Cyrl-UZ" sz="2500" dirty="0">
                <a:solidFill>
                  <a:srgbClr val="002060"/>
                </a:solidFill>
                <a:effectLst/>
                <a:latin typeface="Georgia" panose="02040502050405020303" pitchFamily="18" charset="0"/>
                <a:ea typeface="Calibri" panose="020F0502020204030204" pitchFamily="34" charset="0"/>
              </a:rPr>
              <a:t>“Комплаенс назорат” </a:t>
            </a:r>
            <a:r>
              <a:rPr lang="uz-Cyrl-UZ" sz="2500" dirty="0">
                <a:solidFill>
                  <a:srgbClr val="002060"/>
                </a:solidFill>
                <a:latin typeface="Georgia" panose="02040502050405020303" pitchFamily="18" charset="0"/>
              </a:rPr>
              <a:t> тизимини </a:t>
            </a:r>
            <a:r>
              <a:rPr lang="uz-Cyrl-UZ" sz="2500" dirty="0" smtClean="0">
                <a:solidFill>
                  <a:srgbClr val="002060"/>
                </a:solidFill>
                <a:effectLst/>
                <a:latin typeface="Georgia" panose="02040502050405020303" pitchFamily="18" charset="0"/>
                <a:ea typeface="Calibri" panose="020F0502020204030204" pitchFamily="34" charset="0"/>
              </a:rPr>
              <a:t>бошқариш </a:t>
            </a:r>
            <a:r>
              <a:rPr lang="uz-Cyrl-UZ" sz="2500" dirty="0">
                <a:solidFill>
                  <a:srgbClr val="002060"/>
                </a:solidFill>
                <a:effectLst/>
                <a:latin typeface="Georgia" panose="02040502050405020303" pitchFamily="18" charset="0"/>
                <a:ea typeface="Calibri" panose="020F0502020204030204" pitchFamily="34" charset="0"/>
              </a:rPr>
              <a:t>бўлими </a:t>
            </a:r>
            <a:endParaRPr lang="ru-RU" sz="2500" dirty="0">
              <a:solidFill>
                <a:srgbClr val="002060"/>
              </a:solidFill>
              <a:latin typeface="Georgia" panose="02040502050405020303" pitchFamily="18" charset="0"/>
            </a:endParaRPr>
          </a:p>
        </p:txBody>
      </p:sp>
      <p:pic>
        <p:nvPicPr>
          <p:cNvPr id="8" name="Рисунок 7">
            <a:extLst>
              <a:ext uri="{FF2B5EF4-FFF2-40B4-BE49-F238E27FC236}">
                <a16:creationId xmlns:a16="http://schemas.microsoft.com/office/drawing/2014/main" id="{289A430D-F9B2-49F4-88ED-3D22BAB13069}"/>
              </a:ext>
            </a:extLst>
          </p:cNvPr>
          <p:cNvPicPr>
            <a:picLocks noChangeAspect="1"/>
          </p:cNvPicPr>
          <p:nvPr/>
        </p:nvPicPr>
        <p:blipFill rotWithShape="1">
          <a:blip r:embed="rId2">
            <a:extLst>
              <a:ext uri="{28A0092B-C50C-407E-A947-70E740481C1C}">
                <a14:useLocalDpi xmlns:a14="http://schemas.microsoft.com/office/drawing/2010/main" val="0"/>
              </a:ext>
            </a:extLst>
          </a:blip>
          <a:srcRect b="11057"/>
          <a:stretch/>
        </p:blipFill>
        <p:spPr>
          <a:xfrm>
            <a:off x="128767" y="1863444"/>
            <a:ext cx="11889062" cy="4994555"/>
          </a:xfrm>
          <a:prstGeom prst="rect">
            <a:avLst/>
          </a:prstGeom>
        </p:spPr>
      </p:pic>
    </p:spTree>
    <p:extLst>
      <p:ext uri="{BB962C8B-B14F-4D97-AF65-F5344CB8AC3E}">
        <p14:creationId xmlns:p14="http://schemas.microsoft.com/office/powerpoint/2010/main" val="186025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03340D0-C1AB-48E5-A09A-547A7C87CF55}"/>
              </a:ext>
            </a:extLst>
          </p:cNvPr>
          <p:cNvPicPr>
            <a:picLocks noChangeAspect="1"/>
          </p:cNvPicPr>
          <p:nvPr/>
        </p:nvPicPr>
        <p:blipFill rotWithShape="1">
          <a:blip r:embed="rId2"/>
          <a:srcRect l="30625" t="20208" r="11000" b="21097"/>
          <a:stretch/>
        </p:blipFill>
        <p:spPr>
          <a:xfrm>
            <a:off x="0" y="1"/>
            <a:ext cx="12161693" cy="6858000"/>
          </a:xfrm>
          <a:prstGeom prst="rect">
            <a:avLst/>
          </a:prstGeom>
        </p:spPr>
      </p:pic>
    </p:spTree>
    <p:extLst>
      <p:ext uri="{BB962C8B-B14F-4D97-AF65-F5344CB8AC3E}">
        <p14:creationId xmlns:p14="http://schemas.microsoft.com/office/powerpoint/2010/main" val="360095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844E4DA-3D91-4A1A-A98C-10BF03E82E64}"/>
              </a:ext>
            </a:extLst>
          </p:cNvPr>
          <p:cNvPicPr>
            <a:picLocks noChangeAspect="1"/>
          </p:cNvPicPr>
          <p:nvPr/>
        </p:nvPicPr>
        <p:blipFill rotWithShape="1">
          <a:blip r:embed="rId2"/>
          <a:srcRect l="31500" t="26433" r="11375" b="15761"/>
          <a:stretch/>
        </p:blipFill>
        <p:spPr>
          <a:xfrm>
            <a:off x="0" y="0"/>
            <a:ext cx="12085319" cy="6720840"/>
          </a:xfrm>
          <a:prstGeom prst="rect">
            <a:avLst/>
          </a:prstGeom>
        </p:spPr>
      </p:pic>
    </p:spTree>
    <p:extLst>
      <p:ext uri="{BB962C8B-B14F-4D97-AF65-F5344CB8AC3E}">
        <p14:creationId xmlns:p14="http://schemas.microsoft.com/office/powerpoint/2010/main" val="311693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D7871E8-54DF-4C98-898D-D1E6B2012B43}"/>
              </a:ext>
            </a:extLst>
          </p:cNvPr>
          <p:cNvPicPr>
            <a:picLocks noChangeAspect="1"/>
          </p:cNvPicPr>
          <p:nvPr/>
        </p:nvPicPr>
        <p:blipFill rotWithShape="1">
          <a:blip r:embed="rId2"/>
          <a:srcRect l="32250" t="21542" r="11500" b="20208"/>
          <a:stretch/>
        </p:blipFill>
        <p:spPr>
          <a:xfrm>
            <a:off x="145143" y="0"/>
            <a:ext cx="11840361" cy="6749144"/>
          </a:xfrm>
          <a:prstGeom prst="rect">
            <a:avLst/>
          </a:prstGeom>
        </p:spPr>
      </p:pic>
    </p:spTree>
    <p:extLst>
      <p:ext uri="{BB962C8B-B14F-4D97-AF65-F5344CB8AC3E}">
        <p14:creationId xmlns:p14="http://schemas.microsoft.com/office/powerpoint/2010/main" val="2994845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C9AEDAA-71FE-4536-8CE2-74C540F429C5}"/>
              </a:ext>
            </a:extLst>
          </p:cNvPr>
          <p:cNvPicPr>
            <a:picLocks noChangeAspect="1"/>
          </p:cNvPicPr>
          <p:nvPr/>
        </p:nvPicPr>
        <p:blipFill rotWithShape="1">
          <a:blip r:embed="rId2"/>
          <a:srcRect l="32375" t="20208" r="10625" b="23320"/>
          <a:stretch/>
        </p:blipFill>
        <p:spPr>
          <a:xfrm>
            <a:off x="137160" y="152400"/>
            <a:ext cx="11826240" cy="6461760"/>
          </a:xfrm>
          <a:prstGeom prst="rect">
            <a:avLst/>
          </a:prstGeom>
        </p:spPr>
      </p:pic>
    </p:spTree>
    <p:extLst>
      <p:ext uri="{BB962C8B-B14F-4D97-AF65-F5344CB8AC3E}">
        <p14:creationId xmlns:p14="http://schemas.microsoft.com/office/powerpoint/2010/main" val="102873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F350D49-3685-4FFF-BA28-5FB790137502}"/>
              </a:ext>
            </a:extLst>
          </p:cNvPr>
          <p:cNvPicPr>
            <a:picLocks noChangeAspect="1"/>
          </p:cNvPicPr>
          <p:nvPr/>
        </p:nvPicPr>
        <p:blipFill rotWithShape="1">
          <a:blip r:embed="rId2"/>
          <a:srcRect l="31750" t="16650" r="11125" b="24877"/>
          <a:stretch/>
        </p:blipFill>
        <p:spPr>
          <a:xfrm>
            <a:off x="0" y="0"/>
            <a:ext cx="12075886" cy="6885544"/>
          </a:xfrm>
          <a:prstGeom prst="rect">
            <a:avLst/>
          </a:prstGeom>
        </p:spPr>
      </p:pic>
    </p:spTree>
    <p:extLst>
      <p:ext uri="{BB962C8B-B14F-4D97-AF65-F5344CB8AC3E}">
        <p14:creationId xmlns:p14="http://schemas.microsoft.com/office/powerpoint/2010/main" val="401016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09EFE15-6975-4A44-8838-0D5AE80F4DA4}"/>
              </a:ext>
            </a:extLst>
          </p:cNvPr>
          <p:cNvPicPr>
            <a:picLocks noChangeAspect="1"/>
          </p:cNvPicPr>
          <p:nvPr/>
        </p:nvPicPr>
        <p:blipFill rotWithShape="1">
          <a:blip r:embed="rId2"/>
          <a:srcRect l="31750" t="27989" r="10500" b="15094"/>
          <a:stretch/>
        </p:blipFill>
        <p:spPr>
          <a:xfrm>
            <a:off x="0" y="182880"/>
            <a:ext cx="12192000" cy="6755740"/>
          </a:xfrm>
          <a:prstGeom prst="rect">
            <a:avLst/>
          </a:prstGeom>
        </p:spPr>
      </p:pic>
    </p:spTree>
    <p:extLst>
      <p:ext uri="{BB962C8B-B14F-4D97-AF65-F5344CB8AC3E}">
        <p14:creationId xmlns:p14="http://schemas.microsoft.com/office/powerpoint/2010/main" val="376662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5F05DC9-29D3-4317-9255-F0DB15D6BA17}"/>
              </a:ext>
            </a:extLst>
          </p:cNvPr>
          <p:cNvPicPr>
            <a:picLocks noChangeAspect="1"/>
          </p:cNvPicPr>
          <p:nvPr/>
        </p:nvPicPr>
        <p:blipFill rotWithShape="1">
          <a:blip r:embed="rId2"/>
          <a:srcRect l="32001" t="28656" r="10750" b="13983"/>
          <a:stretch/>
        </p:blipFill>
        <p:spPr>
          <a:xfrm>
            <a:off x="121920" y="0"/>
            <a:ext cx="11768470" cy="6629400"/>
          </a:xfrm>
          <a:prstGeom prst="rect">
            <a:avLst/>
          </a:prstGeom>
        </p:spPr>
      </p:pic>
    </p:spTree>
    <p:extLst>
      <p:ext uri="{BB962C8B-B14F-4D97-AF65-F5344CB8AC3E}">
        <p14:creationId xmlns:p14="http://schemas.microsoft.com/office/powerpoint/2010/main" val="141439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1DCFD3B-DB42-49E7-9513-227912C10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09" y="132635"/>
            <a:ext cx="11922181" cy="6592729"/>
          </a:xfrm>
          <a:prstGeom prst="rect">
            <a:avLst/>
          </a:prstGeom>
        </p:spPr>
      </p:pic>
    </p:spTree>
    <p:extLst>
      <p:ext uri="{BB962C8B-B14F-4D97-AF65-F5344CB8AC3E}">
        <p14:creationId xmlns:p14="http://schemas.microsoft.com/office/powerpoint/2010/main" val="372730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3FDE788-056B-4AB5-84BE-10F7FCB8FCB9}"/>
              </a:ext>
            </a:extLst>
          </p:cNvPr>
          <p:cNvPicPr>
            <a:picLocks noChangeAspect="1"/>
          </p:cNvPicPr>
          <p:nvPr/>
        </p:nvPicPr>
        <p:blipFill rotWithShape="1">
          <a:blip r:embed="rId2"/>
          <a:srcRect l="61250" t="19095" r="9250" b="45999"/>
          <a:stretch/>
        </p:blipFill>
        <p:spPr>
          <a:xfrm>
            <a:off x="188686" y="978806"/>
            <a:ext cx="4688113" cy="5095425"/>
          </a:xfrm>
          <a:prstGeom prst="rect">
            <a:avLst/>
          </a:prstGeom>
        </p:spPr>
      </p:pic>
      <p:sp>
        <p:nvSpPr>
          <p:cNvPr id="6" name="Прямоугольник: скругленные углы 5">
            <a:extLst>
              <a:ext uri="{FF2B5EF4-FFF2-40B4-BE49-F238E27FC236}">
                <a16:creationId xmlns:a16="http://schemas.microsoft.com/office/drawing/2014/main" id="{07718B2F-A670-4107-B66D-53237DAEB55A}"/>
              </a:ext>
            </a:extLst>
          </p:cNvPr>
          <p:cNvSpPr/>
          <p:nvPr/>
        </p:nvSpPr>
        <p:spPr>
          <a:xfrm>
            <a:off x="4876800" y="783769"/>
            <a:ext cx="7126514" cy="52904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z-Cyrl-UZ" b="1" dirty="0">
                <a:solidFill>
                  <a:srgbClr val="002060"/>
                </a:solidFill>
                <a:latin typeface="Georgia" panose="02040502050405020303" pitchFamily="18" charset="0"/>
              </a:rPr>
              <a:t>“КОРРУПЦИЯ БИЛАН ҲЕЧ ҚАЧОН МАҚСАДИМИЗГА ЭРИША ОЛМАЙМИЗ!”. </a:t>
            </a:r>
          </a:p>
          <a:p>
            <a:pPr algn="ctr"/>
            <a:endParaRPr lang="uz-Cyrl-UZ" b="1" dirty="0">
              <a:solidFill>
                <a:srgbClr val="002060"/>
              </a:solidFill>
              <a:latin typeface="Georgia" panose="02040502050405020303" pitchFamily="18" charset="0"/>
            </a:endParaRPr>
          </a:p>
          <a:p>
            <a:pPr algn="ctr"/>
            <a:r>
              <a:rPr lang="uz-Cyrl-UZ" sz="2200" dirty="0">
                <a:latin typeface="Georgia" panose="02040502050405020303" pitchFamily="18" charset="0"/>
              </a:rPr>
              <a:t>“Коррупцияга қарши курашишда аҳолининг барча қатламлари, энг яхши мутахассислар жалб қилинмас экан, жамиятимизнинг барча аъзолари, таъбир жоиз бўлса “Ҳалоллик вакцинаси” билан эмланмас экан, ўз олдимизга қуйган юксак марраларга эриша олмаймиз”</a:t>
            </a:r>
          </a:p>
          <a:p>
            <a:pPr algn="r"/>
            <a:endParaRPr lang="uz-Cyrl-UZ" sz="1600" b="1" dirty="0">
              <a:latin typeface="Georgia" panose="02040502050405020303" pitchFamily="18" charset="0"/>
            </a:endParaRPr>
          </a:p>
          <a:p>
            <a:pPr algn="r"/>
            <a:r>
              <a:rPr lang="uz-Cyrl-UZ" sz="1600" b="1" dirty="0">
                <a:latin typeface="Georgia" panose="02040502050405020303" pitchFamily="18" charset="0"/>
              </a:rPr>
              <a:t>Ўзбекистон Республикаси Президенти Ш.М.Мирзиёев</a:t>
            </a:r>
            <a:endParaRPr lang="ru-RU" sz="1600" b="1" dirty="0">
              <a:latin typeface="Georgia" panose="02040502050405020303" pitchFamily="18" charset="0"/>
            </a:endParaRPr>
          </a:p>
        </p:txBody>
      </p:sp>
    </p:spTree>
    <p:extLst>
      <p:ext uri="{BB962C8B-B14F-4D97-AF65-F5344CB8AC3E}">
        <p14:creationId xmlns:p14="http://schemas.microsoft.com/office/powerpoint/2010/main" val="65909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B8DEC7-33B0-4FBF-BFBE-63686C7487FA}"/>
              </a:ext>
            </a:extLst>
          </p:cNvPr>
          <p:cNvSpPr txBox="1"/>
          <p:nvPr/>
        </p:nvSpPr>
        <p:spPr>
          <a:xfrm>
            <a:off x="1349829" y="406409"/>
            <a:ext cx="9884228" cy="4524315"/>
          </a:xfrm>
          <a:prstGeom prst="rect">
            <a:avLst/>
          </a:prstGeom>
          <a:noFill/>
        </p:spPr>
        <p:txBody>
          <a:bodyPr wrap="square" rtlCol="0">
            <a:spAutoFit/>
          </a:bodyPr>
          <a:lstStyle/>
          <a:p>
            <a:pPr algn="just"/>
            <a:r>
              <a:rPr lang="uz-Cyrl-UZ" sz="3200" dirty="0">
                <a:solidFill>
                  <a:srgbClr val="C00000"/>
                </a:solidFill>
                <a:latin typeface="Georgia" panose="02040502050405020303" pitchFamily="18" charset="0"/>
              </a:rPr>
              <a:t>Коррупция нима?</a:t>
            </a:r>
          </a:p>
          <a:p>
            <a:pPr algn="just"/>
            <a:endParaRPr lang="uz-Cyrl-UZ" sz="3200" dirty="0">
              <a:solidFill>
                <a:srgbClr val="C00000"/>
              </a:solidFill>
              <a:latin typeface="Georgia" panose="02040502050405020303" pitchFamily="18" charset="0"/>
            </a:endParaRPr>
          </a:p>
          <a:p>
            <a:pPr algn="just"/>
            <a:r>
              <a:rPr lang="uz-Cyrl-UZ" sz="3200" dirty="0">
                <a:latin typeface="Georgia" panose="02040502050405020303" pitchFamily="18" charset="0"/>
              </a:rPr>
              <a:t>Коррупция-мансабдор шахс томонидан муайян ҳаракат ёки ҳаракатсизлик содир этиш (этмаслик) эвазига моддий манфаатдорлик қилаётган шахснинг манфаатини кўзлаб мансаб вазифасини бузган ёки бузмаган ҳолда, турли шаклда моддий қимматликлар олиши ёҳуд мулкий наф кўриши.</a:t>
            </a:r>
          </a:p>
          <a:p>
            <a:pPr algn="just"/>
            <a:endParaRPr lang="ru-RU" sz="3200" dirty="0">
              <a:latin typeface="Georgia" panose="02040502050405020303" pitchFamily="18" charset="0"/>
            </a:endParaRPr>
          </a:p>
        </p:txBody>
      </p:sp>
      <p:pic>
        <p:nvPicPr>
          <p:cNvPr id="6" name="Рисунок 5">
            <a:extLst>
              <a:ext uri="{FF2B5EF4-FFF2-40B4-BE49-F238E27FC236}">
                <a16:creationId xmlns:a16="http://schemas.microsoft.com/office/drawing/2014/main" id="{67B3735C-293C-4734-BE75-FAE42BA6D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2971"/>
            <a:ext cx="12191999" cy="2315029"/>
          </a:xfrm>
          <a:prstGeom prst="rect">
            <a:avLst/>
          </a:prstGeom>
        </p:spPr>
      </p:pic>
    </p:spTree>
    <p:extLst>
      <p:ext uri="{BB962C8B-B14F-4D97-AF65-F5344CB8AC3E}">
        <p14:creationId xmlns:p14="http://schemas.microsoft.com/office/powerpoint/2010/main" val="139368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7F1EEF4-1377-4FEA-AC8F-222045EBF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39600" cy="6914478"/>
          </a:xfrm>
          <a:prstGeom prst="rect">
            <a:avLst/>
          </a:prstGeom>
        </p:spPr>
      </p:pic>
      <p:pic>
        <p:nvPicPr>
          <p:cNvPr id="5" name="Рисунок 4">
            <a:extLst>
              <a:ext uri="{FF2B5EF4-FFF2-40B4-BE49-F238E27FC236}">
                <a16:creationId xmlns:a16="http://schemas.microsoft.com/office/drawing/2014/main" id="{BAAB13A7-6516-4955-911A-A31B83F52918}"/>
              </a:ext>
            </a:extLst>
          </p:cNvPr>
          <p:cNvPicPr>
            <a:picLocks noChangeAspect="1"/>
          </p:cNvPicPr>
          <p:nvPr/>
        </p:nvPicPr>
        <p:blipFill rotWithShape="1">
          <a:blip r:embed="rId3">
            <a:extLst>
              <a:ext uri="{28A0092B-C50C-407E-A947-70E740481C1C}">
                <a14:useLocalDpi xmlns:a14="http://schemas.microsoft.com/office/drawing/2010/main" val="0"/>
              </a:ext>
            </a:extLst>
          </a:blip>
          <a:srcRect l="1" t="-1577" r="861" b="38811"/>
          <a:stretch/>
        </p:blipFill>
        <p:spPr>
          <a:xfrm>
            <a:off x="441960" y="5516714"/>
            <a:ext cx="3535680" cy="1397764"/>
          </a:xfrm>
          <a:prstGeom prst="rect">
            <a:avLst/>
          </a:prstGeom>
        </p:spPr>
      </p:pic>
    </p:spTree>
    <p:extLst>
      <p:ext uri="{BB962C8B-B14F-4D97-AF65-F5344CB8AC3E}">
        <p14:creationId xmlns:p14="http://schemas.microsoft.com/office/powerpoint/2010/main" val="114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0E330DF-D11C-48B4-97F5-3441962FC4FB}"/>
              </a:ext>
            </a:extLst>
          </p:cNvPr>
          <p:cNvPicPr>
            <a:picLocks noChangeAspect="1"/>
          </p:cNvPicPr>
          <p:nvPr/>
        </p:nvPicPr>
        <p:blipFill rotWithShape="1">
          <a:blip r:embed="rId2"/>
          <a:srcRect l="25000" t="18207" r="4500" b="13760"/>
          <a:stretch/>
        </p:blipFill>
        <p:spPr>
          <a:xfrm>
            <a:off x="0" y="0"/>
            <a:ext cx="12191999" cy="6981371"/>
          </a:xfrm>
          <a:prstGeom prst="rect">
            <a:avLst/>
          </a:prstGeom>
        </p:spPr>
      </p:pic>
    </p:spTree>
    <p:extLst>
      <p:ext uri="{BB962C8B-B14F-4D97-AF65-F5344CB8AC3E}">
        <p14:creationId xmlns:p14="http://schemas.microsoft.com/office/powerpoint/2010/main" val="388920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670EDA6-BEA1-4CFF-BBC6-3CB426F2081E}"/>
              </a:ext>
            </a:extLst>
          </p:cNvPr>
          <p:cNvPicPr>
            <a:picLocks noChangeAspect="1"/>
          </p:cNvPicPr>
          <p:nvPr/>
        </p:nvPicPr>
        <p:blipFill rotWithShape="1">
          <a:blip r:embed="rId2"/>
          <a:srcRect l="31625" t="15984" r="10625" b="26433"/>
          <a:stretch/>
        </p:blipFill>
        <p:spPr>
          <a:xfrm>
            <a:off x="106680" y="0"/>
            <a:ext cx="12085320" cy="6775104"/>
          </a:xfrm>
          <a:prstGeom prst="rect">
            <a:avLst/>
          </a:prstGeom>
        </p:spPr>
      </p:pic>
    </p:spTree>
    <p:extLst>
      <p:ext uri="{BB962C8B-B14F-4D97-AF65-F5344CB8AC3E}">
        <p14:creationId xmlns:p14="http://schemas.microsoft.com/office/powerpoint/2010/main" val="296491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3CE1230-DF01-4393-9DCF-BD8A87D62C01}"/>
              </a:ext>
            </a:extLst>
          </p:cNvPr>
          <p:cNvPicPr>
            <a:picLocks noChangeAspect="1"/>
          </p:cNvPicPr>
          <p:nvPr/>
        </p:nvPicPr>
        <p:blipFill rotWithShape="1">
          <a:blip r:embed="rId2"/>
          <a:srcRect l="31750" t="23098" r="11000" b="16650"/>
          <a:stretch/>
        </p:blipFill>
        <p:spPr>
          <a:xfrm>
            <a:off x="137160" y="0"/>
            <a:ext cx="11704320" cy="6925482"/>
          </a:xfrm>
          <a:prstGeom prst="rect">
            <a:avLst/>
          </a:prstGeom>
        </p:spPr>
      </p:pic>
    </p:spTree>
    <p:extLst>
      <p:ext uri="{BB962C8B-B14F-4D97-AF65-F5344CB8AC3E}">
        <p14:creationId xmlns:p14="http://schemas.microsoft.com/office/powerpoint/2010/main" val="330848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226A17A-FD9C-4679-97E6-829D44DF48AA}"/>
              </a:ext>
            </a:extLst>
          </p:cNvPr>
          <p:cNvPicPr>
            <a:picLocks noChangeAspect="1"/>
          </p:cNvPicPr>
          <p:nvPr/>
        </p:nvPicPr>
        <p:blipFill rotWithShape="1">
          <a:blip r:embed="rId2"/>
          <a:srcRect l="31750" t="19541" r="11250" b="22875"/>
          <a:stretch/>
        </p:blipFill>
        <p:spPr>
          <a:xfrm>
            <a:off x="0" y="0"/>
            <a:ext cx="12247957" cy="6857999"/>
          </a:xfrm>
          <a:prstGeom prst="rect">
            <a:avLst/>
          </a:prstGeom>
        </p:spPr>
      </p:pic>
    </p:spTree>
    <p:extLst>
      <p:ext uri="{BB962C8B-B14F-4D97-AF65-F5344CB8AC3E}">
        <p14:creationId xmlns:p14="http://schemas.microsoft.com/office/powerpoint/2010/main" val="224713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BC01FD3-935D-4E73-8E96-AF8932851490}"/>
              </a:ext>
            </a:extLst>
          </p:cNvPr>
          <p:cNvPicPr>
            <a:picLocks noChangeAspect="1"/>
          </p:cNvPicPr>
          <p:nvPr/>
        </p:nvPicPr>
        <p:blipFill rotWithShape="1">
          <a:blip r:embed="rId2"/>
          <a:srcRect l="30000" t="21223" r="8999" b="18206"/>
          <a:stretch/>
        </p:blipFill>
        <p:spPr>
          <a:xfrm>
            <a:off x="0" y="0"/>
            <a:ext cx="12192000" cy="6857999"/>
          </a:xfrm>
          <a:prstGeom prst="rect">
            <a:avLst/>
          </a:prstGeom>
        </p:spPr>
      </p:pic>
    </p:spTree>
    <p:extLst>
      <p:ext uri="{BB962C8B-B14F-4D97-AF65-F5344CB8AC3E}">
        <p14:creationId xmlns:p14="http://schemas.microsoft.com/office/powerpoint/2010/main" val="3750854042"/>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102</TotalTime>
  <Words>108</Words>
  <Application>Microsoft Office PowerPoint</Application>
  <PresentationFormat>Широкоэкранный</PresentationFormat>
  <Paragraphs>11</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Georgia</vt:lpstr>
      <vt:lpstr>Times New Roman</vt:lpstr>
      <vt:lpstr>Tw Cen MT</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user</cp:lastModifiedBy>
  <cp:revision>6</cp:revision>
  <dcterms:created xsi:type="dcterms:W3CDTF">2021-10-05T04:24:05Z</dcterms:created>
  <dcterms:modified xsi:type="dcterms:W3CDTF">2023-11-24T05:00:35Z</dcterms:modified>
</cp:coreProperties>
</file>