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5" r:id="rId3"/>
  </p:sldMasterIdLst>
  <p:notesMasterIdLst>
    <p:notesMasterId r:id="rId14"/>
  </p:notesMasterIdLst>
  <p:sldIdLst>
    <p:sldId id="256" r:id="rId4"/>
    <p:sldId id="274" r:id="rId5"/>
    <p:sldId id="269" r:id="rId6"/>
    <p:sldId id="265" r:id="rId7"/>
    <p:sldId id="262" r:id="rId8"/>
    <p:sldId id="263" r:id="rId9"/>
    <p:sldId id="275" r:id="rId10"/>
    <p:sldId id="276" r:id="rId11"/>
    <p:sldId id="277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4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default" loCatId="list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Физика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F66099B6-DBBD-4AB0-82D2-877B80F846F7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Механика - математика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EE62A4F6-4AC4-435B-990E-81A71CE8CAC7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География и экология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B6D9DE15-697B-42C2-B6A1-CE31260EED93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Экономика и бизнес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C9FC21-5112-4CCF-8070-06ED15ED24ED}" type="parTrans" cxnId="{40513FB0-F94C-499F-9A0B-9E0341D0A0C2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B605B681-1ACB-4650-8600-F9223ABDDC16}" type="sibTrans" cxnId="{40513FB0-F94C-499F-9A0B-9E0341D0A0C2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244CE93D-3CE9-480A-BC40-D5795AE4CC61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Психология и социология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6CFE49-55EC-4B92-8D65-F00D6B48420B}" type="parTrans" cxnId="{746C65D4-0A32-4610-8B9B-A01592BB40A3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AA2C577D-A278-4959-857E-CDA154440386}" type="sibTrans" cxnId="{746C65D4-0A32-4610-8B9B-A01592BB40A3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362F2E1C-74CC-1D49-BFC2-7B786B0617FC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Докторские программы</a:t>
          </a:r>
          <a:endParaRPr lang="en-US" sz="20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02EFFB-DDFA-BC4D-92E5-6B1496720BF5}" type="parTrans" cxnId="{2B661E72-AD44-6D44-A3EE-CC0D62D42725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F1BA0C00-9B49-854D-8250-B2F00C2DEDED}" type="sibTrans" cxnId="{2B661E72-AD44-6D44-A3EE-CC0D62D42725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3F3A4B11-B102-43A2-AEAF-59B41A8C5606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Биология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FA4DD0-948A-4FE0-B41B-C830F0EAD35B}" type="parTrans" cxnId="{59E11186-412F-4FEF-A4EF-DCA22DF5D00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944ECC-E283-4C3C-A084-39B80039D559}" type="sibTrans" cxnId="{59E11186-412F-4FEF-A4EF-DCA22DF5D00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1B14F3-A037-4F9E-B0E8-FADAA8D13537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Химия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BF2540-4190-4B3D-B74D-C3441B2538CE}" type="parTrans" cxnId="{A99869E8-D260-4936-90F3-E1B06CCD86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0509320-1C59-4972-AFB6-DE8E4269A659}" type="sibTrans" cxnId="{A99869E8-D260-4936-90F3-E1B06CCD867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F20904-E450-4265-B5E6-4F7E0C995E61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Педагогика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EF36D1-9017-44A6-A63C-B92AE5F39FDF}" type="parTrans" cxnId="{740A1307-BE4E-4E1B-9F92-D9151E3449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B0C0726-F858-4225-8D7D-0D4C3E53647E}" type="sibTrans" cxnId="{740A1307-BE4E-4E1B-9F92-D9151E3449E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65E7D4E-190A-41C0-AEC5-79E25268FF54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История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08876C-3A42-492F-9123-221AE2EAA68F}" type="parTrans" cxnId="{EBF41AED-5025-4B8F-97D2-7F5F608872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7CD9ADE-7016-447C-B01B-3A3A67DF6C22}" type="sibTrans" cxnId="{EBF41AED-5025-4B8F-97D2-7F5F6088727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385ADAE-8408-4064-AEF0-E83F60E5130D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FB859B-EED5-40AB-8995-6261528050FD}" type="parTrans" cxnId="{889A367B-02B5-4294-B202-70065396D4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2AE6CE-8A61-438B-AF0F-830376FAAD15}" type="sibTrans" cxnId="{889A367B-02B5-4294-B202-70065396D4E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8BA2FED-A3C8-4852-B4E5-D61C514B9BB2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Филология узбекская и таджикская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63FE70-AEA6-42FB-B144-C9457E79E8CC}" type="parTrans" cxnId="{723E3AD2-152E-45BE-A33F-ADD63F1AB6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BFFD63A-B16A-4700-8D25-07418059DDE3}" type="sibTrans" cxnId="{723E3AD2-152E-45BE-A33F-ADD63F1AB66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15EA513-9D77-4FA5-871C-9D349127F3A0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Русская филология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CF289E-B222-4742-82B9-B9E754425A19}" type="parTrans" cxnId="{BCD046FE-C237-4FF0-8E8E-D2F5CDD6CD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CCD6830-EA16-4E4A-BA0C-C6BCD1E2B502}" type="sibTrans" cxnId="{BCD046FE-C237-4FF0-8E8E-D2F5CDD6CDD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E29400A-122F-429A-86E1-4DD31BB81479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Дошкольное образование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9619AD-5D3D-4582-8AD0-0AEF29957DC2}" type="parTrans" cxnId="{28D28949-8D29-4AC5-8FD2-53A4A44D3A2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0DC176-C27B-42CF-AEB7-819F666F5BD1}" type="sibTrans" cxnId="{28D28949-8D29-4AC5-8FD2-53A4A44D3A2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C8C7E11-48D0-4B44-8AD9-8ABE84BC9FDF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Прикладная математика и информатика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FD705-EFAA-4EF0-9B2E-C6725050151E}" type="parTrans" cxnId="{DF5C88A1-A9B8-450D-ADCB-52DF70917A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1E95CA-5185-4F66-A577-E696A35514BC}" type="sibTrans" cxnId="{DF5C88A1-A9B8-450D-ADCB-52DF70917AE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8B8FC9B-CCC5-4B56-9416-92D1D004876B}">
      <dgm:prSet phldrT="[Text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Международная программа образования</a:t>
          </a:r>
          <a:endParaRPr lang="en-US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DE1D36-F7FA-4A1D-A15E-F4F8C6195B51}" type="parTrans" cxnId="{E2A2C120-37F7-49BE-BE63-E5C0A24E16E3}">
      <dgm:prSet/>
      <dgm:spPr/>
      <dgm:t>
        <a:bodyPr/>
        <a:lstStyle/>
        <a:p>
          <a:endParaRPr lang="ru-RU"/>
        </a:p>
      </dgm:t>
    </dgm:pt>
    <dgm:pt modelId="{1BD30AD6-4FE1-4674-9C20-19618A5E9D75}" type="sibTrans" cxnId="{E2A2C120-37F7-49BE-BE63-E5C0A24E16E3}">
      <dgm:prSet/>
      <dgm:spPr/>
      <dgm:t>
        <a:bodyPr/>
        <a:lstStyle/>
        <a:p>
          <a:endParaRPr lang="ru-RU"/>
        </a:p>
      </dgm:t>
    </dgm:pt>
    <dgm:pt modelId="{76F55367-42AC-462F-A829-774D54D3EF04}" type="pres">
      <dgm:prSet presAssocID="{B9C32B05-62EA-407A-B21C-2310C79457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3F1193-5D30-4CB4-951A-5D4F2C3ADB28}" type="pres">
      <dgm:prSet presAssocID="{42D71409-67F9-455C-8C6D-716D284AAA6B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BD511-FFFB-4248-BA58-97DA12F51CB0}" type="pres">
      <dgm:prSet presAssocID="{478B7D3C-9FB4-4BC6-90AC-49960560DECD}" presName="sibTrans" presStyleCnt="0"/>
      <dgm:spPr/>
    </dgm:pt>
    <dgm:pt modelId="{DAAAB5BE-1504-4C9B-95A9-9749F716081C}" type="pres">
      <dgm:prSet presAssocID="{F66099B6-DBBD-4AB0-82D2-877B80F846F7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F6185-A573-4590-ADAC-CF9F978B1675}" type="pres">
      <dgm:prSet presAssocID="{BC531B32-9B0E-482E-BF91-65C61F17168D}" presName="sibTrans" presStyleCnt="0"/>
      <dgm:spPr/>
    </dgm:pt>
    <dgm:pt modelId="{821E9AF7-7DB5-42ED-B203-A27C07C0537B}" type="pres">
      <dgm:prSet presAssocID="{3F3A4B11-B102-43A2-AEAF-59B41A8C5606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46D1D0-F3CA-4EF5-A5A8-DF5D10189EC9}" type="pres">
      <dgm:prSet presAssocID="{F2944ECC-E283-4C3C-A084-39B80039D559}" presName="sibTrans" presStyleCnt="0"/>
      <dgm:spPr/>
    </dgm:pt>
    <dgm:pt modelId="{0F7B66B4-57D0-4371-86C6-3E5F1A90EE5F}" type="pres">
      <dgm:prSet presAssocID="{7B1B14F3-A037-4F9E-B0E8-FADAA8D13537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51AE-BC70-4C55-9F93-001E4256C578}" type="pres">
      <dgm:prSet presAssocID="{E0509320-1C59-4972-AFB6-DE8E4269A659}" presName="sibTrans" presStyleCnt="0"/>
      <dgm:spPr/>
    </dgm:pt>
    <dgm:pt modelId="{65D4F6C6-981C-42D5-BDD2-0DF2906EEDAC}" type="pres">
      <dgm:prSet presAssocID="{EE62A4F6-4AC4-435B-990E-81A71CE8CAC7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C7A29-0E40-445E-BF7F-282BACA1CF9F}" type="pres">
      <dgm:prSet presAssocID="{389F9A93-0231-4877-8C41-5D5B8DD7AAC0}" presName="sibTrans" presStyleCnt="0"/>
      <dgm:spPr/>
    </dgm:pt>
    <dgm:pt modelId="{2AA0ADE6-4305-4B5E-85EC-1F97158E8E18}" type="pres">
      <dgm:prSet presAssocID="{B6D9DE15-697B-42C2-B6A1-CE31260EED93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96E58-061B-4182-B6AA-8A198EDA0764}" type="pres">
      <dgm:prSet presAssocID="{B605B681-1ACB-4650-8600-F9223ABDDC16}" presName="sibTrans" presStyleCnt="0"/>
      <dgm:spPr/>
    </dgm:pt>
    <dgm:pt modelId="{09A54C60-BEB1-4E03-A7F8-3AC815D0ABCE}" type="pres">
      <dgm:prSet presAssocID="{3EF20904-E450-4265-B5E6-4F7E0C995E61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C44B5-FC91-43DF-B75B-CDBDDA5E79D6}" type="pres">
      <dgm:prSet presAssocID="{5B0C0726-F858-4225-8D7D-0D4C3E53647E}" presName="sibTrans" presStyleCnt="0"/>
      <dgm:spPr/>
    </dgm:pt>
    <dgm:pt modelId="{6C9FDAB8-4987-49A6-BB59-0B4E09EAB97A}" type="pres">
      <dgm:prSet presAssocID="{F65E7D4E-190A-41C0-AEC5-79E25268FF54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AFA4E-8F3B-4C94-8B62-3CFC95BECDFB}" type="pres">
      <dgm:prSet presAssocID="{F7CD9ADE-7016-447C-B01B-3A3A67DF6C22}" presName="sibTrans" presStyleCnt="0"/>
      <dgm:spPr/>
    </dgm:pt>
    <dgm:pt modelId="{6D2A9A18-3DB8-4407-9BCD-24170068D276}" type="pres">
      <dgm:prSet presAssocID="{A385ADAE-8408-4064-AEF0-E83F60E5130D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49A21-F266-41A5-991B-B19F97BF0F72}" type="pres">
      <dgm:prSet presAssocID="{BC2AE6CE-8A61-438B-AF0F-830376FAAD15}" presName="sibTrans" presStyleCnt="0"/>
      <dgm:spPr/>
    </dgm:pt>
    <dgm:pt modelId="{AE665799-C553-49BD-9666-914078A2048A}" type="pres">
      <dgm:prSet presAssocID="{28BA2FED-A3C8-4852-B4E5-D61C514B9BB2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58A4D-C8AB-400F-A9EB-BE234E82C8C5}" type="pres">
      <dgm:prSet presAssocID="{7BFFD63A-B16A-4700-8D25-07418059DDE3}" presName="sibTrans" presStyleCnt="0"/>
      <dgm:spPr/>
    </dgm:pt>
    <dgm:pt modelId="{BB45A903-F6C5-4320-8F85-1FBAC525FD86}" type="pres">
      <dgm:prSet presAssocID="{915EA513-9D77-4FA5-871C-9D349127F3A0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700E4-FAC3-4D9A-A8A5-F539912B07CD}" type="pres">
      <dgm:prSet presAssocID="{7CCD6830-EA16-4E4A-BA0C-C6BCD1E2B502}" presName="sibTrans" presStyleCnt="0"/>
      <dgm:spPr/>
    </dgm:pt>
    <dgm:pt modelId="{F8275EC4-5A5D-4A95-A362-65E00B8C5957}" type="pres">
      <dgm:prSet presAssocID="{244CE93D-3CE9-480A-BC40-D5795AE4CC61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ECC57-2AB6-4EFC-BCF5-E5029AC3D477}" type="pres">
      <dgm:prSet presAssocID="{AA2C577D-A278-4959-857E-CDA154440386}" presName="sibTrans" presStyleCnt="0"/>
      <dgm:spPr/>
    </dgm:pt>
    <dgm:pt modelId="{0AEF9E87-BD59-4A64-9208-1BCFB8C6C1CD}" type="pres">
      <dgm:prSet presAssocID="{6E29400A-122F-429A-86E1-4DD31BB81479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3616A-BF8A-4982-B3E5-A10A5C136895}" type="pres">
      <dgm:prSet presAssocID="{EF0DC176-C27B-42CF-AEB7-819F666F5BD1}" presName="sibTrans" presStyleCnt="0"/>
      <dgm:spPr/>
    </dgm:pt>
    <dgm:pt modelId="{8BD78B61-3009-439C-AB77-AB11AE626DA7}" type="pres">
      <dgm:prSet presAssocID="{DC8C7E11-48D0-4B44-8AD9-8ABE84BC9FDF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71913-6833-40E0-A682-F54AE5FA4673}" type="pres">
      <dgm:prSet presAssocID="{571E95CA-5185-4F66-A577-E696A35514BC}" presName="sibTrans" presStyleCnt="0"/>
      <dgm:spPr/>
    </dgm:pt>
    <dgm:pt modelId="{87E62FD2-B4F0-40AD-BE14-875151D9D757}" type="pres">
      <dgm:prSet presAssocID="{362F2E1C-74CC-1D49-BFC2-7B786B0617FC}" presName="node" presStyleLbl="node1" presStyleIdx="14" presStyleCnt="16" custLinFactX="10126" custLinFactNeighborX="100000" custLinFactNeighborY="3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09084-C4CC-458C-AB0F-A0BAEB59E9CC}" type="pres">
      <dgm:prSet presAssocID="{F1BA0C00-9B49-854D-8250-B2F00C2DEDED}" presName="sibTrans" presStyleCnt="0"/>
      <dgm:spPr/>
    </dgm:pt>
    <dgm:pt modelId="{ACC65B78-8F8C-4EAE-A92E-A37D9797B502}" type="pres">
      <dgm:prSet presAssocID="{A8B8FC9B-CCC5-4B56-9416-92D1D004876B}" presName="node" presStyleLbl="node1" presStyleIdx="15" presStyleCnt="16" custLinFactX="-9274" custLinFactNeighborX="-100000" custLinFactNeighborY="3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13FE27-5327-461A-A8B1-F55766E993AC}" type="presOf" srcId="{6E29400A-122F-429A-86E1-4DD31BB81479}" destId="{0AEF9E87-BD59-4A64-9208-1BCFB8C6C1CD}" srcOrd="0" destOrd="0" presId="urn:microsoft.com/office/officeart/2005/8/layout/default"/>
    <dgm:cxn modelId="{321A6AF1-4823-45BC-8795-0DE942C2C384}" type="presOf" srcId="{915EA513-9D77-4FA5-871C-9D349127F3A0}" destId="{BB45A903-F6C5-4320-8F85-1FBAC525FD86}" srcOrd="0" destOrd="0" presId="urn:microsoft.com/office/officeart/2005/8/layout/default"/>
    <dgm:cxn modelId="{40513FB0-F94C-499F-9A0B-9E0341D0A0C2}" srcId="{B9C32B05-62EA-407A-B21C-2310C7945705}" destId="{B6D9DE15-697B-42C2-B6A1-CE31260EED93}" srcOrd="5" destOrd="0" parTransId="{EAC9FC21-5112-4CCF-8070-06ED15ED24ED}" sibTransId="{B605B681-1ACB-4650-8600-F9223ABDDC16}"/>
    <dgm:cxn modelId="{740A1307-BE4E-4E1B-9F92-D9151E3449E1}" srcId="{B9C32B05-62EA-407A-B21C-2310C7945705}" destId="{3EF20904-E450-4265-B5E6-4F7E0C995E61}" srcOrd="6" destOrd="0" parTransId="{5FEF36D1-9017-44A6-A63C-B92AE5F39FDF}" sibTransId="{5B0C0726-F858-4225-8D7D-0D4C3E53647E}"/>
    <dgm:cxn modelId="{2B661E72-AD44-6D44-A3EE-CC0D62D42725}" srcId="{B9C32B05-62EA-407A-B21C-2310C7945705}" destId="{362F2E1C-74CC-1D49-BFC2-7B786B0617FC}" srcOrd="14" destOrd="0" parTransId="{4602EFFB-DDFA-BC4D-92E5-6B1496720BF5}" sibTransId="{F1BA0C00-9B49-854D-8250-B2F00C2DEDED}"/>
    <dgm:cxn modelId="{73B13F72-A325-4094-A3EA-F986725A571A}" type="presOf" srcId="{B6D9DE15-697B-42C2-B6A1-CE31260EED93}" destId="{2AA0ADE6-4305-4B5E-85EC-1F97158E8E18}" srcOrd="0" destOrd="0" presId="urn:microsoft.com/office/officeart/2005/8/layout/default"/>
    <dgm:cxn modelId="{889A367B-02B5-4294-B202-70065396D4E6}" srcId="{B9C32B05-62EA-407A-B21C-2310C7945705}" destId="{A385ADAE-8408-4064-AEF0-E83F60E5130D}" srcOrd="8" destOrd="0" parTransId="{65FB859B-EED5-40AB-8995-6261528050FD}" sibTransId="{BC2AE6CE-8A61-438B-AF0F-830376FAAD15}"/>
    <dgm:cxn modelId="{F051AEBD-B189-4132-BE21-9758D4DC0695}" type="presOf" srcId="{A385ADAE-8408-4064-AEF0-E83F60E5130D}" destId="{6D2A9A18-3DB8-4407-9BCD-24170068D276}" srcOrd="0" destOrd="0" presId="urn:microsoft.com/office/officeart/2005/8/layout/default"/>
    <dgm:cxn modelId="{9E21CB9C-09BB-4280-8E7E-1E0F8CBBBA90}" type="presOf" srcId="{3F3A4B11-B102-43A2-AEAF-59B41A8C5606}" destId="{821E9AF7-7DB5-42ED-B203-A27C07C0537B}" srcOrd="0" destOrd="0" presId="urn:microsoft.com/office/officeart/2005/8/layout/default"/>
    <dgm:cxn modelId="{AF001500-1421-4153-9314-67EBB25284C1}" type="presOf" srcId="{F66099B6-DBBD-4AB0-82D2-877B80F846F7}" destId="{DAAAB5BE-1504-4C9B-95A9-9749F716081C}" srcOrd="0" destOrd="0" presId="urn:microsoft.com/office/officeart/2005/8/layout/default"/>
    <dgm:cxn modelId="{BCD046FE-C237-4FF0-8E8E-D2F5CDD6CDD7}" srcId="{B9C32B05-62EA-407A-B21C-2310C7945705}" destId="{915EA513-9D77-4FA5-871C-9D349127F3A0}" srcOrd="10" destOrd="0" parTransId="{A5CF289E-B222-4742-82B9-B9E754425A19}" sibTransId="{7CCD6830-EA16-4E4A-BA0C-C6BCD1E2B502}"/>
    <dgm:cxn modelId="{A88B0E0E-E318-4268-A928-3F73D3144755}" type="presOf" srcId="{244CE93D-3CE9-480A-BC40-D5795AE4CC61}" destId="{F8275EC4-5A5D-4A95-A362-65E00B8C5957}" srcOrd="0" destOrd="0" presId="urn:microsoft.com/office/officeart/2005/8/layout/default"/>
    <dgm:cxn modelId="{AB823F6F-3D0A-486A-957B-624E6F61CCF9}" type="presOf" srcId="{362F2E1C-74CC-1D49-BFC2-7B786B0617FC}" destId="{87E62FD2-B4F0-40AD-BE14-875151D9D757}" srcOrd="0" destOrd="0" presId="urn:microsoft.com/office/officeart/2005/8/layout/default"/>
    <dgm:cxn modelId="{DF5C88A1-A9B8-450D-ADCB-52DF70917AE8}" srcId="{B9C32B05-62EA-407A-B21C-2310C7945705}" destId="{DC8C7E11-48D0-4B44-8AD9-8ABE84BC9FDF}" srcOrd="13" destOrd="0" parTransId="{937FD705-EFAA-4EF0-9B2E-C6725050151E}" sibTransId="{571E95CA-5185-4F66-A577-E696A35514BC}"/>
    <dgm:cxn modelId="{14C9263B-CFE9-4A81-9B5C-38CB4AE1D84A}" type="presOf" srcId="{F65E7D4E-190A-41C0-AEC5-79E25268FF54}" destId="{6C9FDAB8-4987-49A6-BB59-0B4E09EAB97A}" srcOrd="0" destOrd="0" presId="urn:microsoft.com/office/officeart/2005/8/layout/default"/>
    <dgm:cxn modelId="{7850A9C6-8C1C-4E1D-8002-2B9DA01F9D61}" type="presOf" srcId="{A8B8FC9B-CCC5-4B56-9416-92D1D004876B}" destId="{ACC65B78-8F8C-4EAE-A92E-A37D9797B502}" srcOrd="0" destOrd="0" presId="urn:microsoft.com/office/officeart/2005/8/layout/default"/>
    <dgm:cxn modelId="{3A2CECA6-0C5B-46BB-B7C6-7D37E9D210BD}" srcId="{B9C32B05-62EA-407A-B21C-2310C7945705}" destId="{EE62A4F6-4AC4-435B-990E-81A71CE8CAC7}" srcOrd="4" destOrd="0" parTransId="{F287B947-7343-4FA2-B288-B23A59FFAE31}" sibTransId="{389F9A93-0231-4877-8C41-5D5B8DD7AAC0}"/>
    <dgm:cxn modelId="{13F8EA85-453D-4848-A803-CE63C74822FE}" type="presOf" srcId="{B9C32B05-62EA-407A-B21C-2310C7945705}" destId="{76F55367-42AC-462F-A829-774D54D3EF04}" srcOrd="0" destOrd="0" presId="urn:microsoft.com/office/officeart/2005/8/layout/default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5A9EC593-D1F6-4AEC-B9D0-4A4FC95D32D0}" type="presOf" srcId="{3EF20904-E450-4265-B5E6-4F7E0C995E61}" destId="{09A54C60-BEB1-4E03-A7F8-3AC815D0ABCE}" srcOrd="0" destOrd="0" presId="urn:microsoft.com/office/officeart/2005/8/layout/default"/>
    <dgm:cxn modelId="{579F8B61-E25E-47DA-A655-D5F11070F605}" type="presOf" srcId="{28BA2FED-A3C8-4852-B4E5-D61C514B9BB2}" destId="{AE665799-C553-49BD-9666-914078A2048A}" srcOrd="0" destOrd="0" presId="urn:microsoft.com/office/officeart/2005/8/layout/default"/>
    <dgm:cxn modelId="{FC3C9DE3-7185-400B-9222-F12983BE879B}" type="presOf" srcId="{EE62A4F6-4AC4-435B-990E-81A71CE8CAC7}" destId="{65D4F6C6-981C-42D5-BDD2-0DF2906EEDAC}" srcOrd="0" destOrd="0" presId="urn:microsoft.com/office/officeart/2005/8/layout/default"/>
    <dgm:cxn modelId="{EBF41AED-5025-4B8F-97D2-7F5F60887270}" srcId="{B9C32B05-62EA-407A-B21C-2310C7945705}" destId="{F65E7D4E-190A-41C0-AEC5-79E25268FF54}" srcOrd="7" destOrd="0" parTransId="{6C08876C-3A42-492F-9123-221AE2EAA68F}" sibTransId="{F7CD9ADE-7016-447C-B01B-3A3A67DF6C22}"/>
    <dgm:cxn modelId="{132CD5CA-B178-4929-9BF4-CCF62212262F}" type="presOf" srcId="{DC8C7E11-48D0-4B44-8AD9-8ABE84BC9FDF}" destId="{8BD78B61-3009-439C-AB77-AB11AE626DA7}" srcOrd="0" destOrd="0" presId="urn:microsoft.com/office/officeart/2005/8/layout/default"/>
    <dgm:cxn modelId="{E2A2C120-37F7-49BE-BE63-E5C0A24E16E3}" srcId="{B9C32B05-62EA-407A-B21C-2310C7945705}" destId="{A8B8FC9B-CCC5-4B56-9416-92D1D004876B}" srcOrd="15" destOrd="0" parTransId="{AFDE1D36-F7FA-4A1D-A15E-F4F8C6195B51}" sibTransId="{1BD30AD6-4FE1-4674-9C20-19618A5E9D75}"/>
    <dgm:cxn modelId="{723E3AD2-152E-45BE-A33F-ADD63F1AB66F}" srcId="{B9C32B05-62EA-407A-B21C-2310C7945705}" destId="{28BA2FED-A3C8-4852-B4E5-D61C514B9BB2}" srcOrd="9" destOrd="0" parTransId="{5963FE70-AEA6-42FB-B144-C9457E79E8CC}" sibTransId="{7BFFD63A-B16A-4700-8D25-07418059DDE3}"/>
    <dgm:cxn modelId="{A99869E8-D260-4936-90F3-E1B06CCD8679}" srcId="{B9C32B05-62EA-407A-B21C-2310C7945705}" destId="{7B1B14F3-A037-4F9E-B0E8-FADAA8D13537}" srcOrd="3" destOrd="0" parTransId="{CABF2540-4190-4B3D-B74D-C3441B2538CE}" sibTransId="{E0509320-1C59-4972-AFB6-DE8E4269A659}"/>
    <dgm:cxn modelId="{2D854612-A0AC-44AE-8D4A-F09AE8E1C58F}" type="presOf" srcId="{7B1B14F3-A037-4F9E-B0E8-FADAA8D13537}" destId="{0F7B66B4-57D0-4371-86C6-3E5F1A90EE5F}" srcOrd="0" destOrd="0" presId="urn:microsoft.com/office/officeart/2005/8/layout/default"/>
    <dgm:cxn modelId="{3ECE2D39-1CB7-418C-8EAA-C7751A6B8C8E}" type="presOf" srcId="{42D71409-67F9-455C-8C6D-716D284AAA6B}" destId="{433F1193-5D30-4CB4-951A-5D4F2C3ADB28}" srcOrd="0" destOrd="0" presId="urn:microsoft.com/office/officeart/2005/8/layout/default"/>
    <dgm:cxn modelId="{746C65D4-0A32-4610-8B9B-A01592BB40A3}" srcId="{B9C32B05-62EA-407A-B21C-2310C7945705}" destId="{244CE93D-3CE9-480A-BC40-D5795AE4CC61}" srcOrd="11" destOrd="0" parTransId="{B26CFE49-55EC-4B92-8D65-F00D6B48420B}" sibTransId="{AA2C577D-A278-4959-857E-CDA154440386}"/>
    <dgm:cxn modelId="{59E11186-412F-4FEF-A4EF-DCA22DF5D005}" srcId="{B9C32B05-62EA-407A-B21C-2310C7945705}" destId="{3F3A4B11-B102-43A2-AEAF-59B41A8C5606}" srcOrd="2" destOrd="0" parTransId="{C1FA4DD0-948A-4FE0-B41B-C830F0EAD35B}" sibTransId="{F2944ECC-E283-4C3C-A084-39B80039D559}"/>
    <dgm:cxn modelId="{28D28949-8D29-4AC5-8FD2-53A4A44D3A2F}" srcId="{B9C32B05-62EA-407A-B21C-2310C7945705}" destId="{6E29400A-122F-429A-86E1-4DD31BB81479}" srcOrd="12" destOrd="0" parTransId="{399619AD-5D3D-4582-8AD0-0AEF29957DC2}" sibTransId="{EF0DC176-C27B-42CF-AEB7-819F666F5BD1}"/>
    <dgm:cxn modelId="{35F4E7A4-C056-4128-8640-80D00F59B780}" type="presParOf" srcId="{76F55367-42AC-462F-A829-774D54D3EF04}" destId="{433F1193-5D30-4CB4-951A-5D4F2C3ADB28}" srcOrd="0" destOrd="0" presId="urn:microsoft.com/office/officeart/2005/8/layout/default"/>
    <dgm:cxn modelId="{6B399923-01EC-4BCB-B063-254645DB64C5}" type="presParOf" srcId="{76F55367-42AC-462F-A829-774D54D3EF04}" destId="{AF4BD511-FFFB-4248-BA58-97DA12F51CB0}" srcOrd="1" destOrd="0" presId="urn:microsoft.com/office/officeart/2005/8/layout/default"/>
    <dgm:cxn modelId="{FA23C1AD-E10F-4370-9502-16EEFF7D67BA}" type="presParOf" srcId="{76F55367-42AC-462F-A829-774D54D3EF04}" destId="{DAAAB5BE-1504-4C9B-95A9-9749F716081C}" srcOrd="2" destOrd="0" presId="urn:microsoft.com/office/officeart/2005/8/layout/default"/>
    <dgm:cxn modelId="{0C5D8EE6-1C6C-49A0-A545-EBE3B2C2000B}" type="presParOf" srcId="{76F55367-42AC-462F-A829-774D54D3EF04}" destId="{61FF6185-A573-4590-ADAC-CF9F978B1675}" srcOrd="3" destOrd="0" presId="urn:microsoft.com/office/officeart/2005/8/layout/default"/>
    <dgm:cxn modelId="{D44B299B-116F-4B33-B1DE-41BF9E25C6BE}" type="presParOf" srcId="{76F55367-42AC-462F-A829-774D54D3EF04}" destId="{821E9AF7-7DB5-42ED-B203-A27C07C0537B}" srcOrd="4" destOrd="0" presId="urn:microsoft.com/office/officeart/2005/8/layout/default"/>
    <dgm:cxn modelId="{86A7D360-8644-4693-97BA-E06479756087}" type="presParOf" srcId="{76F55367-42AC-462F-A829-774D54D3EF04}" destId="{7146D1D0-F3CA-4EF5-A5A8-DF5D10189EC9}" srcOrd="5" destOrd="0" presId="urn:microsoft.com/office/officeart/2005/8/layout/default"/>
    <dgm:cxn modelId="{F40F1FA9-58BE-4A12-A241-E72A20477D9D}" type="presParOf" srcId="{76F55367-42AC-462F-A829-774D54D3EF04}" destId="{0F7B66B4-57D0-4371-86C6-3E5F1A90EE5F}" srcOrd="6" destOrd="0" presId="urn:microsoft.com/office/officeart/2005/8/layout/default"/>
    <dgm:cxn modelId="{9D3C2733-786B-4B81-B53F-DF62B8F362DF}" type="presParOf" srcId="{76F55367-42AC-462F-A829-774D54D3EF04}" destId="{AA4851AE-BC70-4C55-9F93-001E4256C578}" srcOrd="7" destOrd="0" presId="urn:microsoft.com/office/officeart/2005/8/layout/default"/>
    <dgm:cxn modelId="{71DB6AA6-8BA6-4365-A023-3C21CA723A44}" type="presParOf" srcId="{76F55367-42AC-462F-A829-774D54D3EF04}" destId="{65D4F6C6-981C-42D5-BDD2-0DF2906EEDAC}" srcOrd="8" destOrd="0" presId="urn:microsoft.com/office/officeart/2005/8/layout/default"/>
    <dgm:cxn modelId="{50C10594-3F02-4B99-8AD0-176359613014}" type="presParOf" srcId="{76F55367-42AC-462F-A829-774D54D3EF04}" destId="{491C7A29-0E40-445E-BF7F-282BACA1CF9F}" srcOrd="9" destOrd="0" presId="urn:microsoft.com/office/officeart/2005/8/layout/default"/>
    <dgm:cxn modelId="{FD19009E-CAE6-4A42-A83E-40BE40E3D193}" type="presParOf" srcId="{76F55367-42AC-462F-A829-774D54D3EF04}" destId="{2AA0ADE6-4305-4B5E-85EC-1F97158E8E18}" srcOrd="10" destOrd="0" presId="urn:microsoft.com/office/officeart/2005/8/layout/default"/>
    <dgm:cxn modelId="{E3666A71-C9F2-4D66-9C17-0D27323BEECE}" type="presParOf" srcId="{76F55367-42AC-462F-A829-774D54D3EF04}" destId="{DFA96E58-061B-4182-B6AA-8A198EDA0764}" srcOrd="11" destOrd="0" presId="urn:microsoft.com/office/officeart/2005/8/layout/default"/>
    <dgm:cxn modelId="{4A94EFB9-CB07-4817-8ABF-B351B5E73AAE}" type="presParOf" srcId="{76F55367-42AC-462F-A829-774D54D3EF04}" destId="{09A54C60-BEB1-4E03-A7F8-3AC815D0ABCE}" srcOrd="12" destOrd="0" presId="urn:microsoft.com/office/officeart/2005/8/layout/default"/>
    <dgm:cxn modelId="{2BEE70C5-4445-49E7-9F36-A35D53A69AFE}" type="presParOf" srcId="{76F55367-42AC-462F-A829-774D54D3EF04}" destId="{C8BC44B5-FC91-43DF-B75B-CDBDDA5E79D6}" srcOrd="13" destOrd="0" presId="urn:microsoft.com/office/officeart/2005/8/layout/default"/>
    <dgm:cxn modelId="{DECFA73F-D587-463B-830D-C7B552F4D56C}" type="presParOf" srcId="{76F55367-42AC-462F-A829-774D54D3EF04}" destId="{6C9FDAB8-4987-49A6-BB59-0B4E09EAB97A}" srcOrd="14" destOrd="0" presId="urn:microsoft.com/office/officeart/2005/8/layout/default"/>
    <dgm:cxn modelId="{BC1A68A4-5513-4FD0-A01C-03B2254C3C5F}" type="presParOf" srcId="{76F55367-42AC-462F-A829-774D54D3EF04}" destId="{519AFA4E-8F3B-4C94-8B62-3CFC95BECDFB}" srcOrd="15" destOrd="0" presId="urn:microsoft.com/office/officeart/2005/8/layout/default"/>
    <dgm:cxn modelId="{65BD4968-F496-448D-B3EB-2A2975259CE1}" type="presParOf" srcId="{76F55367-42AC-462F-A829-774D54D3EF04}" destId="{6D2A9A18-3DB8-4407-9BCD-24170068D276}" srcOrd="16" destOrd="0" presId="urn:microsoft.com/office/officeart/2005/8/layout/default"/>
    <dgm:cxn modelId="{263A942F-BE0C-4D8F-9A42-D9E98304C3A8}" type="presParOf" srcId="{76F55367-42AC-462F-A829-774D54D3EF04}" destId="{95349A21-F266-41A5-991B-B19F97BF0F72}" srcOrd="17" destOrd="0" presId="urn:microsoft.com/office/officeart/2005/8/layout/default"/>
    <dgm:cxn modelId="{53B69A45-20AD-4072-9DB8-3E9C9AB1C7EA}" type="presParOf" srcId="{76F55367-42AC-462F-A829-774D54D3EF04}" destId="{AE665799-C553-49BD-9666-914078A2048A}" srcOrd="18" destOrd="0" presId="urn:microsoft.com/office/officeart/2005/8/layout/default"/>
    <dgm:cxn modelId="{E600BE74-5107-47E8-B0E3-90E2E2806D67}" type="presParOf" srcId="{76F55367-42AC-462F-A829-774D54D3EF04}" destId="{C5958A4D-C8AB-400F-A9EB-BE234E82C8C5}" srcOrd="19" destOrd="0" presId="urn:microsoft.com/office/officeart/2005/8/layout/default"/>
    <dgm:cxn modelId="{27698A3C-1EB3-4992-AAE1-BD5980396B99}" type="presParOf" srcId="{76F55367-42AC-462F-A829-774D54D3EF04}" destId="{BB45A903-F6C5-4320-8F85-1FBAC525FD86}" srcOrd="20" destOrd="0" presId="urn:microsoft.com/office/officeart/2005/8/layout/default"/>
    <dgm:cxn modelId="{2D286744-B3AA-459C-92CD-B43ACE87912D}" type="presParOf" srcId="{76F55367-42AC-462F-A829-774D54D3EF04}" destId="{3B0700E4-FAC3-4D9A-A8A5-F539912B07CD}" srcOrd="21" destOrd="0" presId="urn:microsoft.com/office/officeart/2005/8/layout/default"/>
    <dgm:cxn modelId="{D13423FD-2BE5-4E93-93C1-4E6747E7AC13}" type="presParOf" srcId="{76F55367-42AC-462F-A829-774D54D3EF04}" destId="{F8275EC4-5A5D-4A95-A362-65E00B8C5957}" srcOrd="22" destOrd="0" presId="urn:microsoft.com/office/officeart/2005/8/layout/default"/>
    <dgm:cxn modelId="{4D61FFAC-2257-4DBC-97C7-32C9AE0E5A6B}" type="presParOf" srcId="{76F55367-42AC-462F-A829-774D54D3EF04}" destId="{E10ECC57-2AB6-4EFC-BCF5-E5029AC3D477}" srcOrd="23" destOrd="0" presId="urn:microsoft.com/office/officeart/2005/8/layout/default"/>
    <dgm:cxn modelId="{973F3D9F-B8D6-4FEE-AE86-8E9A9E9CD5B1}" type="presParOf" srcId="{76F55367-42AC-462F-A829-774D54D3EF04}" destId="{0AEF9E87-BD59-4A64-9208-1BCFB8C6C1CD}" srcOrd="24" destOrd="0" presId="urn:microsoft.com/office/officeart/2005/8/layout/default"/>
    <dgm:cxn modelId="{13F4286C-8A3D-4667-92B4-CB7A1DB881FD}" type="presParOf" srcId="{76F55367-42AC-462F-A829-774D54D3EF04}" destId="{9D93616A-BF8A-4982-B3E5-A10A5C136895}" srcOrd="25" destOrd="0" presId="urn:microsoft.com/office/officeart/2005/8/layout/default"/>
    <dgm:cxn modelId="{DCDA727B-F7E6-4279-B5E7-168ADE6BE740}" type="presParOf" srcId="{76F55367-42AC-462F-A829-774D54D3EF04}" destId="{8BD78B61-3009-439C-AB77-AB11AE626DA7}" srcOrd="26" destOrd="0" presId="urn:microsoft.com/office/officeart/2005/8/layout/default"/>
    <dgm:cxn modelId="{283B815A-8E72-4004-8583-02F69E93DAFF}" type="presParOf" srcId="{76F55367-42AC-462F-A829-774D54D3EF04}" destId="{D6E71913-6833-40E0-A682-F54AE5FA4673}" srcOrd="27" destOrd="0" presId="urn:microsoft.com/office/officeart/2005/8/layout/default"/>
    <dgm:cxn modelId="{CC93718E-77CC-46A8-A414-E5868D23B8EF}" type="presParOf" srcId="{76F55367-42AC-462F-A829-774D54D3EF04}" destId="{87E62FD2-B4F0-40AD-BE14-875151D9D757}" srcOrd="28" destOrd="0" presId="urn:microsoft.com/office/officeart/2005/8/layout/default"/>
    <dgm:cxn modelId="{75CDC3F6-E8F2-4A62-9241-83C2B61DF830}" type="presParOf" srcId="{76F55367-42AC-462F-A829-774D54D3EF04}" destId="{F0B09084-C4CC-458C-AB0F-A0BAEB59E9CC}" srcOrd="29" destOrd="0" presId="urn:microsoft.com/office/officeart/2005/8/layout/default"/>
    <dgm:cxn modelId="{965F7C54-DE57-4A5E-ADC2-B76121D42475}" type="presParOf" srcId="{76F55367-42AC-462F-A829-774D54D3EF04}" destId="{ACC65B78-8F8C-4EAE-A92E-A37D9797B502}" srcOrd="3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F1193-5D30-4CB4-951A-5D4F2C3ADB28}">
      <dsp:nvSpPr>
        <dsp:cNvPr id="0" name=""/>
        <dsp:cNvSpPr/>
      </dsp:nvSpPr>
      <dsp:spPr>
        <a:xfrm>
          <a:off x="2678" y="204230"/>
          <a:ext cx="2124739" cy="12748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Физика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8" y="204230"/>
        <a:ext cx="2124739" cy="1274843"/>
      </dsp:txXfrm>
    </dsp:sp>
    <dsp:sp modelId="{DAAAB5BE-1504-4C9B-95A9-9749F716081C}">
      <dsp:nvSpPr>
        <dsp:cNvPr id="0" name=""/>
        <dsp:cNvSpPr/>
      </dsp:nvSpPr>
      <dsp:spPr>
        <a:xfrm>
          <a:off x="2339892" y="204230"/>
          <a:ext cx="2124739" cy="12748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Механика - математика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9892" y="204230"/>
        <a:ext cx="2124739" cy="1274843"/>
      </dsp:txXfrm>
    </dsp:sp>
    <dsp:sp modelId="{821E9AF7-7DB5-42ED-B203-A27C07C0537B}">
      <dsp:nvSpPr>
        <dsp:cNvPr id="0" name=""/>
        <dsp:cNvSpPr/>
      </dsp:nvSpPr>
      <dsp:spPr>
        <a:xfrm>
          <a:off x="4677105" y="204230"/>
          <a:ext cx="2124739" cy="12748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Биология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7105" y="204230"/>
        <a:ext cx="2124739" cy="1274843"/>
      </dsp:txXfrm>
    </dsp:sp>
    <dsp:sp modelId="{0F7B66B4-57D0-4371-86C6-3E5F1A90EE5F}">
      <dsp:nvSpPr>
        <dsp:cNvPr id="0" name=""/>
        <dsp:cNvSpPr/>
      </dsp:nvSpPr>
      <dsp:spPr>
        <a:xfrm>
          <a:off x="7014319" y="204230"/>
          <a:ext cx="2124739" cy="12748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Химия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4319" y="204230"/>
        <a:ext cx="2124739" cy="1274843"/>
      </dsp:txXfrm>
    </dsp:sp>
    <dsp:sp modelId="{65D4F6C6-981C-42D5-BDD2-0DF2906EEDAC}">
      <dsp:nvSpPr>
        <dsp:cNvPr id="0" name=""/>
        <dsp:cNvSpPr/>
      </dsp:nvSpPr>
      <dsp:spPr>
        <a:xfrm>
          <a:off x="2678" y="1691548"/>
          <a:ext cx="2124739" cy="12748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География и экология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8" y="1691548"/>
        <a:ext cx="2124739" cy="1274843"/>
      </dsp:txXfrm>
    </dsp:sp>
    <dsp:sp modelId="{2AA0ADE6-4305-4B5E-85EC-1F97158E8E18}">
      <dsp:nvSpPr>
        <dsp:cNvPr id="0" name=""/>
        <dsp:cNvSpPr/>
      </dsp:nvSpPr>
      <dsp:spPr>
        <a:xfrm>
          <a:off x="2339892" y="1691548"/>
          <a:ext cx="2124739" cy="12748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Экономика и бизнес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9892" y="1691548"/>
        <a:ext cx="2124739" cy="1274843"/>
      </dsp:txXfrm>
    </dsp:sp>
    <dsp:sp modelId="{09A54C60-BEB1-4E03-A7F8-3AC815D0ABCE}">
      <dsp:nvSpPr>
        <dsp:cNvPr id="0" name=""/>
        <dsp:cNvSpPr/>
      </dsp:nvSpPr>
      <dsp:spPr>
        <a:xfrm>
          <a:off x="4677105" y="1691548"/>
          <a:ext cx="2124739" cy="12748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Педагогика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7105" y="1691548"/>
        <a:ext cx="2124739" cy="1274843"/>
      </dsp:txXfrm>
    </dsp:sp>
    <dsp:sp modelId="{6C9FDAB8-4987-49A6-BB59-0B4E09EAB97A}">
      <dsp:nvSpPr>
        <dsp:cNvPr id="0" name=""/>
        <dsp:cNvSpPr/>
      </dsp:nvSpPr>
      <dsp:spPr>
        <a:xfrm>
          <a:off x="7014319" y="1691548"/>
          <a:ext cx="2124739" cy="12748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История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4319" y="1691548"/>
        <a:ext cx="2124739" cy="1274843"/>
      </dsp:txXfrm>
    </dsp:sp>
    <dsp:sp modelId="{6D2A9A18-3DB8-4407-9BCD-24170068D276}">
      <dsp:nvSpPr>
        <dsp:cNvPr id="0" name=""/>
        <dsp:cNvSpPr/>
      </dsp:nvSpPr>
      <dsp:spPr>
        <a:xfrm>
          <a:off x="2678" y="3178866"/>
          <a:ext cx="2124739" cy="12748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8" y="3178866"/>
        <a:ext cx="2124739" cy="1274843"/>
      </dsp:txXfrm>
    </dsp:sp>
    <dsp:sp modelId="{AE665799-C553-49BD-9666-914078A2048A}">
      <dsp:nvSpPr>
        <dsp:cNvPr id="0" name=""/>
        <dsp:cNvSpPr/>
      </dsp:nvSpPr>
      <dsp:spPr>
        <a:xfrm>
          <a:off x="2339892" y="3178866"/>
          <a:ext cx="2124739" cy="12748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Филология узбекская и таджикская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9892" y="3178866"/>
        <a:ext cx="2124739" cy="1274843"/>
      </dsp:txXfrm>
    </dsp:sp>
    <dsp:sp modelId="{BB45A903-F6C5-4320-8F85-1FBAC525FD86}">
      <dsp:nvSpPr>
        <dsp:cNvPr id="0" name=""/>
        <dsp:cNvSpPr/>
      </dsp:nvSpPr>
      <dsp:spPr>
        <a:xfrm>
          <a:off x="4677105" y="3178866"/>
          <a:ext cx="2124739" cy="12748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Русская филология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7105" y="3178866"/>
        <a:ext cx="2124739" cy="1274843"/>
      </dsp:txXfrm>
    </dsp:sp>
    <dsp:sp modelId="{F8275EC4-5A5D-4A95-A362-65E00B8C5957}">
      <dsp:nvSpPr>
        <dsp:cNvPr id="0" name=""/>
        <dsp:cNvSpPr/>
      </dsp:nvSpPr>
      <dsp:spPr>
        <a:xfrm>
          <a:off x="7014319" y="3178866"/>
          <a:ext cx="2124739" cy="12748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Психология и социология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4319" y="3178866"/>
        <a:ext cx="2124739" cy="1274843"/>
      </dsp:txXfrm>
    </dsp:sp>
    <dsp:sp modelId="{0AEF9E87-BD59-4A64-9208-1BCFB8C6C1CD}">
      <dsp:nvSpPr>
        <dsp:cNvPr id="0" name=""/>
        <dsp:cNvSpPr/>
      </dsp:nvSpPr>
      <dsp:spPr>
        <a:xfrm>
          <a:off x="2678" y="4666184"/>
          <a:ext cx="2124739" cy="12748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Дошкольное образование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78" y="4666184"/>
        <a:ext cx="2124739" cy="1274843"/>
      </dsp:txXfrm>
    </dsp:sp>
    <dsp:sp modelId="{8BD78B61-3009-439C-AB77-AB11AE626DA7}">
      <dsp:nvSpPr>
        <dsp:cNvPr id="0" name=""/>
        <dsp:cNvSpPr/>
      </dsp:nvSpPr>
      <dsp:spPr>
        <a:xfrm>
          <a:off x="2339892" y="4666184"/>
          <a:ext cx="2124739" cy="12748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Прикладная математика и информатика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39892" y="4666184"/>
        <a:ext cx="2124739" cy="1274843"/>
      </dsp:txXfrm>
    </dsp:sp>
    <dsp:sp modelId="{87E62FD2-B4F0-40AD-BE14-875151D9D757}">
      <dsp:nvSpPr>
        <dsp:cNvPr id="0" name=""/>
        <dsp:cNvSpPr/>
      </dsp:nvSpPr>
      <dsp:spPr>
        <a:xfrm>
          <a:off x="7016997" y="4706686"/>
          <a:ext cx="2124739" cy="12748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Докторские программы</a:t>
          </a:r>
          <a:endParaRPr lang="en-US" sz="20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6997" y="4706686"/>
        <a:ext cx="2124739" cy="1274843"/>
      </dsp:txXfrm>
    </dsp:sp>
    <dsp:sp modelId="{ACC65B78-8F8C-4EAE-A92E-A37D9797B502}">
      <dsp:nvSpPr>
        <dsp:cNvPr id="0" name=""/>
        <dsp:cNvSpPr/>
      </dsp:nvSpPr>
      <dsp:spPr>
        <a:xfrm>
          <a:off x="4692531" y="4706673"/>
          <a:ext cx="2124739" cy="12748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Международная программа образования</a:t>
          </a:r>
          <a:endParaRPr lang="en-US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92531" y="4706673"/>
        <a:ext cx="2124739" cy="1274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8756C-536D-4A2B-B3ED-24098657562F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64AD3-E041-4F71-B57F-144BC12C7D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69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Shape 11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7" name="Shape 11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mtClean="0"/>
              <a:t>© Copyright Showeet.com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012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>
                <a:solidFill>
                  <a:srgbClr val="C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Samarkand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64AD3-E041-4F71-B57F-144BC12C7DC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434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Shape 11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7" name="Shape 11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05835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64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31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487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926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0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5887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263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77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8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3887755" y="620688"/>
            <a:ext cx="7694647" cy="2880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 cap="small">
                <a:solidFill>
                  <a:srgbClr val="2F3A46"/>
                </a:solidFill>
              </a:defRPr>
            </a:lvl1pPr>
            <a:lvl2pPr marL="0" indent="457200" algn="r" defTabSz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 cap="small">
                <a:solidFill>
                  <a:srgbClr val="2F3A46"/>
                </a:solidFill>
              </a:defRPr>
            </a:lvl2pPr>
            <a:lvl3pPr marL="0" indent="914400" algn="r" defTabSz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 cap="small">
                <a:solidFill>
                  <a:srgbClr val="2F3A46"/>
                </a:solidFill>
              </a:defRPr>
            </a:lvl3pPr>
            <a:lvl4pPr marL="0" indent="1371600" algn="r" defTabSz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 cap="small">
                <a:solidFill>
                  <a:srgbClr val="2F3A46"/>
                </a:solidFill>
              </a:defRPr>
            </a:lvl4pPr>
            <a:lvl5pPr marL="0" indent="1828800" algn="r" defTabSz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 cap="small">
                <a:solidFill>
                  <a:srgbClr val="2F3A4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3887755" y="3077"/>
            <a:ext cx="7694647" cy="61761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>
              <a:lnSpc>
                <a:spcPct val="100000"/>
              </a:lnSpc>
              <a:defRPr sz="3200" b="1" cap="small">
                <a:solidFill>
                  <a:srgbClr val="2F3A4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pic>
        <p:nvPicPr>
          <p:cNvPr id="33" name="image8.png"/>
          <p:cNvPicPr>
            <a:picLocks noChangeAspect="1"/>
          </p:cNvPicPr>
          <p:nvPr/>
        </p:nvPicPr>
        <p:blipFill>
          <a:blip r:embed="rId2" cstate="print">
            <a:extLst/>
          </a:blip>
          <a:srcRect r="18499" b="19391"/>
          <a:stretch>
            <a:fillRect/>
          </a:stretch>
        </p:blipFill>
        <p:spPr>
          <a:xfrm>
            <a:off x="10731349" y="5774481"/>
            <a:ext cx="1460652" cy="1083521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547945" y="6297911"/>
            <a:ext cx="364876" cy="26924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F3A46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0" name="Shape 3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276303"/>
            <a:ext cx="12192000" cy="2908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 cap="small">
                <a:solidFill>
                  <a:srgbClr val="2F3A46"/>
                </a:solidFill>
              </a:defRPr>
            </a:lvl1pPr>
            <a:lvl2pPr marL="0" indent="457200" algn="r" defTabSz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 cap="small">
                <a:solidFill>
                  <a:srgbClr val="2F3A46"/>
                </a:solidFill>
              </a:defRPr>
            </a:lvl2pPr>
            <a:lvl3pPr marL="0" indent="914400" algn="r" defTabSz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 cap="small">
                <a:solidFill>
                  <a:srgbClr val="2F3A46"/>
                </a:solidFill>
              </a:defRPr>
            </a:lvl3pPr>
            <a:lvl4pPr marL="0" indent="1371600" algn="r" defTabSz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 cap="small">
                <a:solidFill>
                  <a:srgbClr val="2F3A46"/>
                </a:solidFill>
              </a:defRPr>
            </a:lvl4pPr>
            <a:lvl5pPr marL="0" indent="1828800" algn="r" defTabSz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 b="1" cap="small" baseline="0">
                <a:solidFill>
                  <a:srgbClr val="2F3A46"/>
                </a:solidFill>
              </a:defRPr>
            </a:lvl5pPr>
          </a:lstStyle>
          <a:p>
            <a:pPr lvl="4"/>
            <a:r>
              <a:rPr lang="en-US" dirty="0" smtClean="0"/>
              <a:t>4th Corporate Advisory Board Meeting 18-19th March 2017 at Chandigarh University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23304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3887755" y="620688"/>
            <a:ext cx="7694647" cy="2880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 cap="small">
                <a:solidFill>
                  <a:srgbClr val="2F3A46"/>
                </a:solidFill>
              </a:defRPr>
            </a:lvl1pPr>
            <a:lvl2pPr marL="0" indent="457200" algn="r" defTabSz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 cap="small">
                <a:solidFill>
                  <a:srgbClr val="2F3A46"/>
                </a:solidFill>
              </a:defRPr>
            </a:lvl2pPr>
            <a:lvl3pPr marL="0" indent="914400" algn="r" defTabSz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 cap="small">
                <a:solidFill>
                  <a:srgbClr val="2F3A46"/>
                </a:solidFill>
              </a:defRPr>
            </a:lvl3pPr>
            <a:lvl4pPr marL="0" indent="1371600" algn="r" defTabSz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 cap="small">
                <a:solidFill>
                  <a:srgbClr val="2F3A46"/>
                </a:solidFill>
              </a:defRPr>
            </a:lvl4pPr>
            <a:lvl5pPr marL="0" indent="1828800" algn="r" defTabSz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 cap="small">
                <a:solidFill>
                  <a:srgbClr val="2F3A4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3887755" y="3077"/>
            <a:ext cx="7694647" cy="61761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>
              <a:lnSpc>
                <a:spcPct val="100000"/>
              </a:lnSpc>
              <a:defRPr sz="3200" b="1" cap="small">
                <a:solidFill>
                  <a:srgbClr val="2F3A4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Title Text</a:t>
            </a:r>
          </a:p>
        </p:txBody>
      </p:sp>
      <p:pic>
        <p:nvPicPr>
          <p:cNvPr id="33" name="image8.png"/>
          <p:cNvPicPr>
            <a:picLocks noChangeAspect="1"/>
          </p:cNvPicPr>
          <p:nvPr/>
        </p:nvPicPr>
        <p:blipFill>
          <a:blip r:embed="rId2" cstate="print">
            <a:extLst/>
          </a:blip>
          <a:srcRect r="18499" b="19391"/>
          <a:stretch>
            <a:fillRect/>
          </a:stretch>
        </p:blipFill>
        <p:spPr>
          <a:xfrm>
            <a:off x="10731349" y="5774481"/>
            <a:ext cx="1460652" cy="1083521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590442" y="6294032"/>
            <a:ext cx="279882" cy="2769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F3A46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0" name="Shape 3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276303"/>
            <a:ext cx="12192000" cy="2908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defTabSz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 cap="small">
                <a:solidFill>
                  <a:srgbClr val="2F3A46"/>
                </a:solidFill>
              </a:defRPr>
            </a:lvl1pPr>
            <a:lvl2pPr marL="0" indent="457200" algn="r" defTabSz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 cap="small">
                <a:solidFill>
                  <a:srgbClr val="2F3A46"/>
                </a:solidFill>
              </a:defRPr>
            </a:lvl2pPr>
            <a:lvl3pPr marL="0" indent="914400" algn="r" defTabSz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 cap="small">
                <a:solidFill>
                  <a:srgbClr val="2F3A46"/>
                </a:solidFill>
              </a:defRPr>
            </a:lvl3pPr>
            <a:lvl4pPr marL="0" indent="1371600" algn="r" defTabSz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 cap="small">
                <a:solidFill>
                  <a:srgbClr val="2F3A46"/>
                </a:solidFill>
              </a:defRPr>
            </a:lvl4pPr>
            <a:lvl5pPr marL="0" indent="1828800" algn="r" defTabSz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600" b="1" cap="small" baseline="0">
                <a:solidFill>
                  <a:srgbClr val="2F3A46"/>
                </a:solidFill>
              </a:defRPr>
            </a:lvl5pPr>
          </a:lstStyle>
          <a:p>
            <a:pPr lvl="4"/>
            <a:r>
              <a:rPr lang="en-US" dirty="0" smtClean="0"/>
              <a:t>4th Corporate Advisory Board Meeting 18-19th March 2017 at Chandigarh University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396221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101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876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>
              <a:lnSpc>
                <a:spcPct val="100000"/>
              </a:lnSpc>
              <a:defRPr sz="4500" b="1" cap="small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342900" algn="ctr" defTabSz="9144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685800" algn="ctr" defTabSz="9144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1028700" algn="ctr" defTabSz="9144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1371600" algn="ctr" defTabSz="9144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/>
          <p:nvPr/>
        </p:nvSpPr>
        <p:spPr>
          <a:xfrm>
            <a:off x="0" y="6021288"/>
            <a:ext cx="12192000" cy="8367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 sz="1300"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8457717" y="6217852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403689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xfrm>
            <a:off x="8457717" y="6217852"/>
            <a:ext cx="279883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437406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2"/>
            <a:ext cx="1600200" cy="365125"/>
          </a:xfrm>
          <a:prstGeom prst="rect">
            <a:avLst/>
          </a:prstGeom>
        </p:spPr>
        <p:txBody>
          <a:bodyPr/>
          <a:lstStyle/>
          <a:p>
            <a:pPr hangingPunct="0"/>
            <a:fld id="{3AB86627-B36C-4515-9547-E2C0464C5274}" type="datetimeFigureOut">
              <a:rPr lang="ru-RU" kern="0" smtClean="0">
                <a:solidFill>
                  <a:srgbClr val="000000"/>
                </a:solidFill>
                <a:latin typeface="Calibri"/>
                <a:sym typeface="Calibri"/>
              </a:rPr>
              <a:pPr hangingPunct="0"/>
              <a:t>16.06.2020</a:t>
            </a:fld>
            <a:endParaRPr lang="ru-RU"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2"/>
            <a:ext cx="7543800" cy="365125"/>
          </a:xfrm>
          <a:prstGeom prst="rect">
            <a:avLst/>
          </a:prstGeom>
        </p:spPr>
        <p:txBody>
          <a:bodyPr/>
          <a:lstStyle/>
          <a:p>
            <a:pPr hangingPunct="0"/>
            <a:endParaRPr lang="ru-RU" kern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718" y="6217852"/>
            <a:ext cx="279883" cy="276999"/>
          </a:xfrm>
        </p:spPr>
        <p:txBody>
          <a:bodyPr/>
          <a:lstStyle/>
          <a:p>
            <a:fld id="{46EE72D0-4798-4726-A681-1DBB31950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120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174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666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785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74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687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743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4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132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229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444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94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974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1354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650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857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044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4718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41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9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34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0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05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4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9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twitter.com/showeet" TargetMode="External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2.png"/><Relationship Id="rId12" Type="http://schemas.openxmlformats.org/officeDocument/2006/relationships/image" Target="../media/image5.png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facebook.com/pages/Neetwork/240707325947259" TargetMode="External"/><Relationship Id="rId11" Type="http://schemas.openxmlformats.org/officeDocument/2006/relationships/hyperlink" Target="http://pinterest.com/showeet" TargetMode="External"/><Relationship Id="rId5" Type="http://schemas.openxmlformats.org/officeDocument/2006/relationships/theme" Target="../theme/theme2.xml"/><Relationship Id="rId15" Type="http://schemas.openxmlformats.org/officeDocument/2006/relationships/hyperlink" Target="http://linhpham.me/" TargetMode="Externa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2.xml"/><Relationship Id="rId9" Type="http://schemas.openxmlformats.org/officeDocument/2006/relationships/hyperlink" Target="http://feeds.feedburner.com/showeet" TargetMode="Externa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534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70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5135893" cy="6858000"/>
          </a:xfrm>
          <a:prstGeom prst="rect">
            <a:avLst/>
          </a:prstGeom>
          <a:solidFill>
            <a:srgbClr val="1E2631"/>
          </a:solidFill>
          <a:ln w="12700">
            <a:miter lim="400000"/>
          </a:ln>
        </p:spPr>
        <p:txBody>
          <a:bodyPr lIns="45719" rIns="45719" anchor="ctr"/>
          <a:lstStyle/>
          <a:p>
            <a:pPr algn="ctr" hangingPunct="0">
              <a:defRPr sz="1300">
                <a:solidFill>
                  <a:srgbClr val="FFFFFF"/>
                </a:solidFill>
              </a:defRPr>
            </a:pPr>
            <a:endParaRPr sz="1300" kern="0">
              <a:solidFill>
                <a:srgbClr val="FFFFFF"/>
              </a:solidFill>
              <a:latin typeface="Calibri"/>
              <a:sym typeface="Calibri"/>
            </a:endParaRPr>
          </a:p>
        </p:txBody>
      </p:sp>
      <p:sp>
        <p:nvSpPr>
          <p:cNvPr id="3" name="Shape 3"/>
          <p:cNvSpPr/>
          <p:nvPr/>
        </p:nvSpPr>
        <p:spPr>
          <a:xfrm>
            <a:off x="5868145" y="821050"/>
            <a:ext cx="5772473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000">
                <a:solidFill>
                  <a:srgbClr val="909DB3"/>
                </a:solidFill>
              </a:defRPr>
            </a:lvl1pPr>
          </a:lstStyle>
          <a:p>
            <a:pPr hangingPunct="0"/>
            <a:r>
              <a:rPr sz="3000" kern="0">
                <a:latin typeface="Calibri"/>
                <a:sym typeface="Calibri"/>
              </a:rPr>
              <a:t>Free creative PowerPoint templates, charts, diagrams and maps for your outstanding presentations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435662" y="2952725"/>
            <a:ext cx="633985" cy="3067688"/>
            <a:chOff x="0" y="0"/>
            <a:chExt cx="475487" cy="3067686"/>
          </a:xfrm>
        </p:grpSpPr>
        <p:pic>
          <p:nvPicPr>
            <p:cNvPr id="5" name="image2.png">
              <a:hlinkClick r:id="rId6"/>
            </p:cNvPr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-1" y="648049"/>
              <a:ext cx="470611" cy="4706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" name="image3.png"/>
            <p:cNvPicPr>
              <a:picLocks noChangeAspect="1"/>
            </p:cNvPicPr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-1" y="-1"/>
              <a:ext cx="470611" cy="4706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" name="image4.png">
              <a:hlinkClick r:id="rId9"/>
            </p:cNvPr>
            <p:cNvPicPr>
              <a:picLocks noChangeAspect="1"/>
            </p:cNvPicPr>
            <p:nvPr/>
          </p:nvPicPr>
          <p:blipFill>
            <a:blip r:embed="rId10" cstate="print">
              <a:extLst/>
            </a:blip>
            <a:stretch>
              <a:fillRect/>
            </a:stretch>
          </p:blipFill>
          <p:spPr>
            <a:xfrm>
              <a:off x="-1" y="2597076"/>
              <a:ext cx="470611" cy="4706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" name="image5.png">
              <a:hlinkClick r:id="rId11"/>
            </p:cNvPr>
            <p:cNvPicPr>
              <a:picLocks noChangeAspect="1"/>
            </p:cNvPicPr>
            <p:nvPr/>
          </p:nvPicPr>
          <p:blipFill>
            <a:blip r:embed="rId12" cstate="print">
              <a:extLst/>
            </a:blip>
            <a:stretch>
              <a:fillRect/>
            </a:stretch>
          </p:blipFill>
          <p:spPr>
            <a:xfrm>
              <a:off x="-1" y="1949027"/>
              <a:ext cx="470611" cy="4706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" name="image6.png">
              <a:hlinkClick r:id="rId13"/>
            </p:cNvPr>
            <p:cNvPicPr>
              <a:picLocks noChangeAspect="1"/>
            </p:cNvPicPr>
            <p:nvPr/>
          </p:nvPicPr>
          <p:blipFill>
            <a:blip r:embed="rId14" cstate="print">
              <a:extLst/>
            </a:blip>
            <a:stretch>
              <a:fillRect/>
            </a:stretch>
          </p:blipFill>
          <p:spPr>
            <a:xfrm>
              <a:off x="0" y="1296099"/>
              <a:ext cx="475488" cy="4754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" name="Shape 11"/>
          <p:cNvSpPr/>
          <p:nvPr/>
        </p:nvSpPr>
        <p:spPr>
          <a:xfrm>
            <a:off x="1210106" y="3057226"/>
            <a:ext cx="1297789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100">
                <a:solidFill>
                  <a:srgbClr val="D9D9D9"/>
                </a:solidFill>
              </a:defRPr>
            </a:lvl1pPr>
          </a:lstStyle>
          <a:p>
            <a:pPr hangingPunct="0"/>
            <a:r>
              <a:rPr sz="1100" kern="0">
                <a:latin typeface="Calibri"/>
                <a:sym typeface="Calibri"/>
              </a:rPr>
              <a:t>showeet@ymail.com</a:t>
            </a:r>
          </a:p>
        </p:txBody>
      </p:sp>
      <p:pic>
        <p:nvPicPr>
          <p:cNvPr id="12" name="image7.png">
            <a:hlinkClick r:id="rId15"/>
          </p:cNvPr>
          <p:cNvPicPr>
            <a:picLocks noChangeAspect="1"/>
          </p:cNvPicPr>
          <p:nvPr/>
        </p:nvPicPr>
        <p:blipFill>
          <a:blip r:embed="rId16" cstate="print">
            <a:extLst/>
          </a:blip>
          <a:stretch>
            <a:fillRect/>
          </a:stretch>
        </p:blipFill>
        <p:spPr>
          <a:xfrm>
            <a:off x="0" y="6898037"/>
            <a:ext cx="3324640" cy="262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8.png"/>
          <p:cNvPicPr>
            <a:picLocks noChangeAspect="1"/>
          </p:cNvPicPr>
          <p:nvPr/>
        </p:nvPicPr>
        <p:blipFill>
          <a:blip r:embed="rId17" cstate="print">
            <a:extLst/>
          </a:blip>
          <a:srcRect r="18499" b="19391"/>
          <a:stretch>
            <a:fillRect/>
          </a:stretch>
        </p:blipFill>
        <p:spPr>
          <a:xfrm>
            <a:off x="10731349" y="5774481"/>
            <a:ext cx="1460652" cy="108352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8462527" y="6217852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 hangingPunct="0"/>
            <a:fld id="{86CB4B4D-7CA3-9044-876B-883B54F8677D}" type="slidenum">
              <a:rPr kern="0">
                <a:solidFill>
                  <a:srgbClr val="000000"/>
                </a:solidFill>
                <a:latin typeface="Calibri"/>
                <a:sym typeface="Calibri"/>
              </a:rPr>
              <a:pPr hangingPunct="0"/>
              <a:t>‹#›</a:t>
            </a:fld>
            <a:endParaRPr kern="0">
              <a:solidFill>
                <a:srgbClr val="000000"/>
              </a:solidFill>
              <a:latin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20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ransition spd="med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B86627-B36C-4515-9547-E2C0464C527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EE72D0-4798-4726-A681-1DBB319505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16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du.uz/" TargetMode="External"/><Relationship Id="rId2" Type="http://schemas.openxmlformats.org/officeDocument/2006/relationships/hyperlink" Target="mailto:irossu@samdu.u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mdu.uz/" TargetMode="External"/><Relationship Id="rId5" Type="http://schemas.openxmlformats.org/officeDocument/2006/relationships/hyperlink" Target="mailto:irossu@samdu.uz" TargetMode="Externa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jp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jpg"/><Relationship Id="rId5" Type="http://schemas.openxmlformats.org/officeDocument/2006/relationships/image" Target="../media/image42.jpg"/><Relationship Id="rId10" Type="http://schemas.openxmlformats.org/officeDocument/2006/relationships/image" Target="../media/image46.jpg"/><Relationship Id="rId4" Type="http://schemas.openxmlformats.org/officeDocument/2006/relationships/image" Target="../media/image41.jpg"/><Relationship Id="rId9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538" y="370473"/>
            <a:ext cx="10203434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>
                <a:solidFill>
                  <a:srgbClr val="0070C0"/>
                </a:solidFill>
                <a:latin typeface="Arial Black" panose="020B0A04020102020204" pitchFamily="34" charset="0"/>
              </a:rPr>
              <a:t>ДОБРО </a:t>
            </a:r>
            <a:r>
              <a:rPr lang="ru-RU" sz="25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ПОЖАЛОВАТЬ</a:t>
            </a:r>
            <a:r>
              <a:rPr lang="en-US" sz="25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ru-RU" sz="25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УЧИТЬСЯ </a:t>
            </a:r>
            <a:r>
              <a:rPr lang="ru-RU" sz="2500" b="1" dirty="0">
                <a:solidFill>
                  <a:srgbClr val="0070C0"/>
                </a:solidFill>
                <a:latin typeface="Arial Black" panose="020B0A04020102020204" pitchFamily="34" charset="0"/>
              </a:rPr>
              <a:t>В</a:t>
            </a:r>
          </a:p>
          <a:p>
            <a:pPr lvl="0" algn="ctr"/>
            <a:r>
              <a:rPr lang="ru-RU" sz="2500" b="1" dirty="0">
                <a:solidFill>
                  <a:srgbClr val="0070C0"/>
                </a:solidFill>
                <a:latin typeface="Arial Black" panose="020B0A04020102020204" pitchFamily="34" charset="0"/>
              </a:rPr>
              <a:t>САМАРКАНДСКИЙ ГОСУДАРСТВЕННЫЙ УНИВЕРСИТЕТ</a:t>
            </a:r>
          </a:p>
          <a:p>
            <a:pPr lvl="0" algn="ctr"/>
            <a:r>
              <a:rPr lang="ru-RU" sz="2500" b="1" dirty="0">
                <a:solidFill>
                  <a:srgbClr val="0070C0"/>
                </a:solidFill>
                <a:latin typeface="Arial Black" panose="020B0A04020102020204" pitchFamily="34" charset="0"/>
              </a:rPr>
              <a:t>  </a:t>
            </a:r>
            <a:endParaRPr lang="en-US" sz="25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0726" y="1616968"/>
            <a:ext cx="67498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Самаркандский государственный университет является одним из крупнейших вузов Узбекистана. В университете обучается более 18 000 студентов из разных регионов Центральной Азии.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рады видеть в числе студентов СамГУ тех, кто поставил перед собой цель - получить качественное и современное образование. Всегда стремитесь учиться новому, будьте любознательны и не бойтесь трудностей. Все это поможет реализовать ваш потенциал и даст успешный старт будущей карьере в науке, культуре и образовании.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ждем вас в нашем университете!</a:t>
            </a:r>
          </a:p>
        </p:txBody>
      </p:sp>
    </p:spTree>
    <p:extLst>
      <p:ext uri="{BB962C8B-B14F-4D97-AF65-F5344CB8AC3E}">
        <p14:creationId xmlns:p14="http://schemas.microsoft.com/office/powerpoint/2010/main" val="324521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2159" y="993317"/>
            <a:ext cx="7332160" cy="4471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b="1" i="1" dirty="0" smtClean="0">
                <a:solidFill>
                  <a:schemeClr val="bg1"/>
                </a:solidFill>
              </a:rPr>
              <a:t>Отдел </a:t>
            </a:r>
            <a:r>
              <a:rPr lang="ru-RU" sz="2500" b="1" i="1" dirty="0">
                <a:solidFill>
                  <a:schemeClr val="bg1"/>
                </a:solidFill>
              </a:rPr>
              <a:t>международных </a:t>
            </a:r>
            <a:r>
              <a:rPr lang="ru-RU" sz="2500" b="1" i="1" dirty="0" smtClean="0">
                <a:solidFill>
                  <a:schemeClr val="bg1"/>
                </a:solidFill>
              </a:rPr>
              <a:t>отношений </a:t>
            </a:r>
            <a:r>
              <a:rPr lang="ru-RU" sz="2500" b="1" i="1" dirty="0" err="1" smtClean="0">
                <a:solidFill>
                  <a:schemeClr val="bg1"/>
                </a:solidFill>
              </a:rPr>
              <a:t>СамГУ</a:t>
            </a:r>
            <a:r>
              <a:rPr lang="en-US" sz="2500" b="1" i="1" dirty="0" smtClean="0">
                <a:solidFill>
                  <a:srgbClr val="002060"/>
                </a:solidFill>
              </a:rPr>
              <a:t>:</a:t>
            </a:r>
            <a:endParaRPr lang="ru-RU" sz="2500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500" b="1" i="1" dirty="0" smtClean="0">
                <a:solidFill>
                  <a:schemeClr val="bg1"/>
                </a:solidFill>
              </a:rPr>
              <a:t>Телефон </a:t>
            </a:r>
            <a:r>
              <a:rPr lang="en-US" sz="2500" b="1" i="1" dirty="0">
                <a:solidFill>
                  <a:schemeClr val="bg1"/>
                </a:solidFill>
              </a:rPr>
              <a:t>: (+998 66) 239 10 79 </a:t>
            </a:r>
            <a:endParaRPr lang="ru-RU" sz="2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500" b="1" i="1" dirty="0" smtClean="0">
                <a:solidFill>
                  <a:schemeClr val="bg1"/>
                </a:solidFill>
              </a:rPr>
              <a:t>Факс </a:t>
            </a:r>
            <a:r>
              <a:rPr lang="en-US" sz="2500" b="1" i="1" dirty="0">
                <a:solidFill>
                  <a:schemeClr val="bg1"/>
                </a:solidFill>
              </a:rPr>
              <a:t>: (+998 66) 239 11 40     </a:t>
            </a:r>
            <a:endParaRPr lang="ru-RU" sz="2500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500" u="sng" dirty="0" err="1" smtClean="0">
                <a:solidFill>
                  <a:schemeClr val="bg1"/>
                </a:solidFill>
                <a:hlinkClick r:id="rId2"/>
              </a:rPr>
              <a:t>irossu</a:t>
            </a:r>
            <a:r>
              <a:rPr lang="en-US" sz="2500" u="sng" dirty="0">
                <a:solidFill>
                  <a:schemeClr val="bg1"/>
                </a:solidFill>
                <a:hlinkClick r:id="rId2"/>
              </a:rPr>
              <a:t>@</a:t>
            </a:r>
            <a:r>
              <a:rPr lang="en-GB" sz="2500" u="sng" dirty="0" err="1">
                <a:solidFill>
                  <a:schemeClr val="bg1"/>
                </a:solidFill>
                <a:hlinkClick r:id="rId2"/>
              </a:rPr>
              <a:t>samdu</a:t>
            </a:r>
            <a:r>
              <a:rPr lang="en-US" sz="2500" u="sng" dirty="0">
                <a:solidFill>
                  <a:schemeClr val="bg1"/>
                </a:solidFill>
                <a:hlinkClick r:id="rId2"/>
              </a:rPr>
              <a:t>.</a:t>
            </a:r>
            <a:r>
              <a:rPr lang="en-GB" sz="2500" u="sng" dirty="0" err="1">
                <a:solidFill>
                  <a:schemeClr val="bg1"/>
                </a:solidFill>
                <a:hlinkClick r:id="rId2"/>
              </a:rPr>
              <a:t>uz</a:t>
            </a:r>
            <a:r>
              <a:rPr lang="ru-RU" sz="2500" u="sng" dirty="0">
                <a:solidFill>
                  <a:schemeClr val="bg1"/>
                </a:solidFill>
              </a:rPr>
              <a:t> </a:t>
            </a:r>
            <a:endParaRPr lang="ru-RU" sz="2500" u="sng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500" b="1" i="1" dirty="0" smtClean="0">
                <a:solidFill>
                  <a:schemeClr val="bg1"/>
                </a:solidFill>
              </a:rPr>
              <a:t>Новости </a:t>
            </a:r>
            <a:r>
              <a:rPr lang="ru-RU" sz="2500" b="1" i="1" dirty="0" err="1" smtClean="0">
                <a:solidFill>
                  <a:schemeClr val="bg1"/>
                </a:solidFill>
              </a:rPr>
              <a:t>СамГУ</a:t>
            </a:r>
            <a:r>
              <a:rPr lang="ru-RU" sz="2500" b="1" i="1" dirty="0" smtClean="0">
                <a:solidFill>
                  <a:schemeClr val="bg1"/>
                </a:solidFill>
              </a:rPr>
              <a:t> на </a:t>
            </a:r>
            <a:r>
              <a:rPr lang="ru-RU" sz="2500" b="1" i="1" dirty="0">
                <a:solidFill>
                  <a:schemeClr val="bg1"/>
                </a:solidFill>
              </a:rPr>
              <a:t>нашем </a:t>
            </a:r>
            <a:r>
              <a:rPr lang="ru-RU" sz="2500" b="1" i="1" dirty="0" smtClean="0">
                <a:solidFill>
                  <a:schemeClr val="bg1"/>
                </a:solidFill>
              </a:rPr>
              <a:t>сайте:</a:t>
            </a:r>
          </a:p>
          <a:p>
            <a:pPr marL="0" indent="0">
              <a:buNone/>
            </a:pPr>
            <a:r>
              <a:rPr lang="en-US" sz="2500" b="1" u="sng" dirty="0" smtClean="0">
                <a:solidFill>
                  <a:schemeClr val="bg1"/>
                </a:solidFill>
                <a:hlinkClick r:id="rId3"/>
              </a:rPr>
              <a:t>www.samdu.uz</a:t>
            </a:r>
            <a:endParaRPr lang="ru-RU" sz="2500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500" dirty="0">
              <a:solidFill>
                <a:schemeClr val="bg1"/>
              </a:solidFill>
            </a:endParaRPr>
          </a:p>
          <a:p>
            <a:endParaRPr lang="ru-RU" sz="25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E:\идеи\Telegram Images\разное\713205987_10374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4"/>
          <a:stretch/>
        </p:blipFill>
        <p:spPr bwMode="auto">
          <a:xfrm>
            <a:off x="320214" y="993317"/>
            <a:ext cx="4071312" cy="4180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04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01373" y="98023"/>
            <a:ext cx="705411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Самаркандский государственный университет </a:t>
            </a:r>
            <a:endParaRPr lang="ru-RU" sz="2500" dirty="0">
              <a:solidFill>
                <a:srgbClr val="FF000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227583"/>
              </p:ext>
            </p:extLst>
          </p:nvPr>
        </p:nvGraphicFramePr>
        <p:xfrm>
          <a:off x="3066068" y="755482"/>
          <a:ext cx="8931275" cy="605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Документ" r:id="rId3" imgW="6260312" imgH="4246335" progId="Word.Document.12">
                  <p:embed/>
                </p:oleObj>
              </mc:Choice>
              <mc:Fallback>
                <p:oleObj name="Документ" r:id="rId3" imgW="6260312" imgH="42463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6068" y="755482"/>
                        <a:ext cx="8931275" cy="605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1" name="Рисунок 17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6310" cy="7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625" y="755482"/>
            <a:ext cx="2476521" cy="21637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СамГУ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снова открывает факультет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ЮРИСПРУДЕНЦИИ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9547" y="3783638"/>
            <a:ext cx="2476521" cy="26367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студентов в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СамГУ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увеличилось с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17000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18000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7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Shape 1195"/>
          <p:cNvSpPr>
            <a:spLocks noGrp="1"/>
          </p:cNvSpPr>
          <p:nvPr>
            <p:ph type="title"/>
          </p:nvPr>
        </p:nvSpPr>
        <p:spPr>
          <a:xfrm>
            <a:off x="1930214" y="41633"/>
            <a:ext cx="8414624" cy="61761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Программы, предлагаемые университетом</a:t>
            </a:r>
            <a:endParaRPr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01654004"/>
              </p:ext>
            </p:extLst>
          </p:nvPr>
        </p:nvGraphicFramePr>
        <p:xfrm>
          <a:off x="1522589" y="638157"/>
          <a:ext cx="9141738" cy="6145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42494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41" y="341932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</a:rPr>
              <a:t>ИНОСТРАННЫе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ГРАЖДАНе</a:t>
            </a:r>
            <a:r>
              <a:rPr lang="ru-RU" sz="3200" b="1" dirty="0">
                <a:solidFill>
                  <a:srgbClr val="C00000"/>
                </a:solidFill>
              </a:rPr>
              <a:t> могут </a:t>
            </a:r>
            <a:r>
              <a:rPr lang="ru-RU" sz="3200" b="1" dirty="0" smtClean="0">
                <a:solidFill>
                  <a:srgbClr val="C00000"/>
                </a:solidFill>
              </a:rPr>
              <a:t>проходить ОБУЧЕНИЕ </a:t>
            </a:r>
            <a:r>
              <a:rPr lang="ru-RU" sz="3200" b="1" dirty="0">
                <a:solidFill>
                  <a:srgbClr val="C00000"/>
                </a:solidFill>
              </a:rPr>
              <a:t>В </a:t>
            </a:r>
            <a:r>
              <a:rPr lang="ru-RU" sz="3200" b="1" dirty="0" err="1" smtClean="0">
                <a:solidFill>
                  <a:srgbClr val="C00000"/>
                </a:solidFill>
              </a:rPr>
              <a:t>Самгу</a:t>
            </a:r>
            <a:r>
              <a:rPr lang="ru-RU" sz="3200" b="1" dirty="0" smtClean="0">
                <a:solidFill>
                  <a:srgbClr val="C00000"/>
                </a:solidFill>
              </a:rPr>
              <a:t>:</a:t>
            </a:r>
            <a:r>
              <a:rPr lang="ru-RU" sz="3200" b="1" dirty="0">
                <a:solidFill>
                  <a:srgbClr val="C00000"/>
                </a:solidFill>
              </a:rPr>
              <a:t/>
            </a:r>
            <a:br>
              <a:rPr lang="ru-RU" sz="3200" b="1" dirty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452" y="950496"/>
            <a:ext cx="8457746" cy="5376340"/>
          </a:xfrm>
        </p:spPr>
        <p:txBody>
          <a:bodyPr>
            <a:noAutofit/>
          </a:bodyPr>
          <a:lstStyle/>
          <a:p>
            <a:pPr lvl="0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степень бакалавра и магистра в интересующих их областях естественных и гуманитарных наук.</a:t>
            </a: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диссертационную работу на соискание ученой степени доктора философии (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кандидат наук) и доктора наук (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DSc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научную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стажировку</a:t>
            </a: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довузовской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для дальнейшего обучения в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вузе.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ЗА ОБУЧЕНИЕ </a:t>
            </a:r>
            <a:endPara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студентов осуществляется на платной основе. Его стоимость устанавливается с момента поступления на первый курс обучения и не меняется в течение всего периода обучения</a:t>
            </a:r>
            <a:r>
              <a:rPr lang="en-US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условий оплаты приводит к отчислению из университета.</a:t>
            </a:r>
          </a:p>
        </p:txBody>
      </p:sp>
      <p:pic>
        <p:nvPicPr>
          <p:cNvPr id="6150" name="Picture 6" descr="ÐÐ°ÑÑÐ¸Ð½ÐºÐ¸ Ð¿Ð¾ Ð·Ð°Ð¿ÑÐ¾ÑÑ international students samark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747" y="1758401"/>
            <a:ext cx="38100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1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077" y="177868"/>
            <a:ext cx="8534400" cy="822572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>
                <a:solidFill>
                  <a:srgbClr val="C00000"/>
                </a:solidFill>
              </a:rPr>
              <a:t>ПОДГОТОВИТЕЛЬНОЕ ОТДЕЛЕНИЕ</a:t>
            </a:r>
            <a:endParaRPr lang="ru-RU" sz="25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632" y="1000440"/>
            <a:ext cx="8266323" cy="57397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 Обучение в Самаркандском государственном университете, как и в других высших учебных заведениях Узбекистана, проводится на узбекском, русском и английском языках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Поэтому иностранные граждане, не владеющие им, должны пройти обучение </a:t>
            </a:r>
            <a:r>
              <a:rPr lang="uz-Cyrl-UZ" b="1" dirty="0">
                <a:solidFill>
                  <a:schemeClr val="bg1"/>
                </a:solidFill>
              </a:rPr>
              <a:t>в</a:t>
            </a:r>
            <a:r>
              <a:rPr lang="ru-RU" b="1" dirty="0">
                <a:solidFill>
                  <a:schemeClr val="bg1"/>
                </a:solidFill>
              </a:rPr>
              <a:t> подготовительном отделении. В течение 10 месяцев слушатели изучают русский язык, а также специальные дисциплины (математика, физика, иностранный язык и т. д</a:t>
            </a:r>
            <a:r>
              <a:rPr lang="ru-RU" b="1" dirty="0" smtClean="0">
                <a:solidFill>
                  <a:schemeClr val="bg1"/>
                </a:solidFill>
              </a:rPr>
              <a:t>.)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При </a:t>
            </a:r>
            <a:r>
              <a:rPr lang="ru-RU" b="1" dirty="0">
                <a:solidFill>
                  <a:schemeClr val="bg1"/>
                </a:solidFill>
              </a:rPr>
              <a:t>успешной сдаче экзаменов учащиеся получают сертификат о </a:t>
            </a:r>
            <a:r>
              <a:rPr lang="ru-RU" b="1" dirty="0" smtClean="0">
                <a:solidFill>
                  <a:schemeClr val="bg1"/>
                </a:solidFill>
              </a:rPr>
              <a:t>до-вузовской </a:t>
            </a:r>
            <a:r>
              <a:rPr lang="ru-RU" b="1" dirty="0">
                <a:solidFill>
                  <a:schemeClr val="bg1"/>
                </a:solidFill>
              </a:rPr>
              <a:t>подготовке, который дает право поступать на 1 курс университета по избранной специальности. Занятия на подготовительном отделении проводятся ежегодно с 1 октября. Численность группы составляет 8 – 10 человек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Обучение по программе подготовительного отделения в Самаркандском государственном университете основано на современных методиках </a:t>
            </a:r>
            <a:r>
              <a:rPr lang="ru-RU" b="1" dirty="0" smtClean="0">
                <a:solidFill>
                  <a:schemeClr val="bg1"/>
                </a:solidFill>
              </a:rPr>
              <a:t>преподавания с использованием новейших учебно-методических пособий </a:t>
            </a:r>
            <a:r>
              <a:rPr lang="ru-RU" b="1" dirty="0">
                <a:solidFill>
                  <a:schemeClr val="bg1"/>
                </a:solidFill>
              </a:rPr>
              <a:t>и </a:t>
            </a:r>
            <a:r>
              <a:rPr lang="ru-RU" b="1" dirty="0" smtClean="0">
                <a:solidFill>
                  <a:schemeClr val="bg1"/>
                </a:solidFill>
              </a:rPr>
              <a:t>материалов.</a:t>
            </a:r>
            <a:endParaRPr lang="ru-RU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C:\Users\Home\Desktop\rasm\infor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955" y="1936797"/>
            <a:ext cx="3554956" cy="2831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4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405" y="46429"/>
            <a:ext cx="10515600" cy="1060904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ИНОСТРАННЫМ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 ПРЕДОСТАВЛЯЕТСЯ КОМНАТА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КОМФОРТАБЕЛЬНОМ ОБЩЕЖИТИИ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190" y="819629"/>
            <a:ext cx="2755669" cy="214884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032" y="1189809"/>
            <a:ext cx="1741829" cy="2746924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509" y="3211217"/>
            <a:ext cx="2800350" cy="2097405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97455" y="1068636"/>
            <a:ext cx="6655691" cy="5651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5291" y="819629"/>
            <a:ext cx="6854458" cy="5808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Иностранным студентам предоставляется </a:t>
            </a: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бесплатное </a:t>
            </a:r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общежитие. Во время обучения Вам предоставят место в общежитии, расположенном на территории студенческого городка. Комфортабельные комнаты рассчитаны на двух-трех человек. В Вашем распоряжении будет ванная и кухня</a:t>
            </a: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Общежитие </a:t>
            </a:r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многонациональная студенческая семья, и мы очень надеемся, что проживание в нем принесет Вам много удовольствия, радости и новых знакомств, ведь именно здесь Вы можете найти множество друзей из разных уголков мира. А общение со студентами из регионов Узбекистана поможет Вам не только познакомиться с узбекской культурой, но и обеспечит </a:t>
            </a: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регулярную </a:t>
            </a:r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языковую практику. Мы очень надеемся, что эта информация окажется полезной и поможет Вам стать студентом Самаркандского государственного университета! Вы всегда можете обратиться к </a:t>
            </a: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Международному Отделу </a:t>
            </a:r>
            <a:r>
              <a:rPr lang="ru-RU" sz="17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СамГУ</a:t>
            </a: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интересующим </a:t>
            </a: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вопросам: </a:t>
            </a:r>
            <a:r>
              <a:rPr lang="uz-Cyrl-UZ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uz-Cyrl-UZ" sz="17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irossu@samdu.uz</a:t>
            </a:r>
            <a:endParaRPr lang="ru-RU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более подробной информацией о вузе и обучении иностранных студентов в нашем университете Вы можете ознакомиться на следующих </a:t>
            </a: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сайтах: </a:t>
            </a:r>
            <a:r>
              <a:rPr lang="uz-Cyrl-UZ" sz="17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www.samdu.uz</a:t>
            </a:r>
            <a:endParaRPr lang="ru-RU" sz="17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" y="680564"/>
            <a:ext cx="7070859" cy="5313835"/>
          </a:xfrm>
          <a:prstGeom prst="rect">
            <a:avLst/>
          </a:prstGeom>
        </p:spPr>
      </p:pic>
      <p:pic>
        <p:nvPicPr>
          <p:cNvPr id="5" name="Рисунок 4" descr="C:\Users\Home\Desktop\диссертация\универ\55928aa8c9a2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" t="9981" r="3557" b="18336"/>
          <a:stretch/>
        </p:blipFill>
        <p:spPr bwMode="auto">
          <a:xfrm>
            <a:off x="3953325" y="4593286"/>
            <a:ext cx="2122170" cy="7404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Home\Desktop\диссертация\универ\logo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84" y="4576812"/>
            <a:ext cx="1955800" cy="654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Home\Desktop\диссертация\универ\Tum_mitText_blau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824" y="4610048"/>
            <a:ext cx="106680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61" y="3346800"/>
            <a:ext cx="1752600" cy="701040"/>
          </a:xfrm>
          <a:prstGeom prst="rect">
            <a:avLst/>
          </a:prstGeom>
        </p:spPr>
      </p:pic>
      <p:pic>
        <p:nvPicPr>
          <p:cNvPr id="9" name="Рисунок 8" descr="C:\Users\Home\Desktop\диссертация\универ\1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23" y="3265537"/>
            <a:ext cx="1899920" cy="117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Home\Desktop\диссертация\универ\2018-09-26_172332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48" y="2265412"/>
            <a:ext cx="1930400" cy="87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Home\Desktop\диссертация\универ\nagoya.jfif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515" y="2187624"/>
            <a:ext cx="1029970" cy="102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Home\Desktop\диссертация\универ\granada.png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1" t="9454" r="19208" b="9510"/>
          <a:stretch/>
        </p:blipFill>
        <p:spPr bwMode="auto">
          <a:xfrm>
            <a:off x="6600021" y="2144762"/>
            <a:ext cx="1056640" cy="99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-2895" r="14038" b="-1"/>
          <a:stretch/>
        </p:blipFill>
        <p:spPr bwMode="auto">
          <a:xfrm>
            <a:off x="1591443" y="3497947"/>
            <a:ext cx="1869440" cy="6997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53" y="2277477"/>
            <a:ext cx="1818640" cy="856615"/>
          </a:xfrm>
          <a:prstGeom prst="rect">
            <a:avLst/>
          </a:prstGeom>
        </p:spPr>
      </p:pic>
      <p:pic>
        <p:nvPicPr>
          <p:cNvPr id="15" name="Рисунок 14" descr="C:\Users\Home\Desktop\диссертация\универ\dongguk.png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4" b="14261"/>
          <a:stretch/>
        </p:blipFill>
        <p:spPr bwMode="auto">
          <a:xfrm>
            <a:off x="5069154" y="1265605"/>
            <a:ext cx="1952625" cy="812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C:\Users\Home\Desktop\диссертация\универ\imgpreview.jp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703" y="838567"/>
            <a:ext cx="1056640" cy="1306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824" y="1287902"/>
            <a:ext cx="1905000" cy="81788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883606" y="655645"/>
            <a:ext cx="3809247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СамГУ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подписал партнерские соглашения в сфере образования, науки и культуры со многими престижными ВУЗами в мире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02347" y="4593286"/>
            <a:ext cx="1595074" cy="12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7958" y="103737"/>
            <a:ext cx="4330979" cy="4211387"/>
          </a:xfrm>
          <a:prstGeom prst="rect">
            <a:avLst/>
          </a:prstGeom>
        </p:spPr>
      </p:pic>
      <p:pic>
        <p:nvPicPr>
          <p:cNvPr id="6" name="Объект 5" descr="C:\Users\Home\Desktop\диссертация\f493a9.jpg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t="4016" r="11060"/>
          <a:stretch/>
        </p:blipFill>
        <p:spPr bwMode="auto">
          <a:xfrm>
            <a:off x="10347085" y="148188"/>
            <a:ext cx="725905" cy="757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Home\Desktop\диссертация\samarkan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937" y="950628"/>
            <a:ext cx="2122203" cy="1886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75289" y="103737"/>
            <a:ext cx="5042669" cy="65761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Самарканд находится на перекрестке Великого Шелкового Пути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однажды был столицей династии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Тимуридов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Самарканд расположен на юго-востоке Узбекистана, в живописной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долине реки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Зерафшан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Памиро-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Алайских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Самарканд был признан удивительным городом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 эпитеты не придумывали для него философы и поэты - Зеркало Мира, Сад души, Жемчужина Востока, Лик Земли - выразить всю его красоту и богатство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 трудно.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лишь воочию насладиться всем его блеском и великолепием.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свою многовековую историю этот легендарный город на Великом Шелковом пути пережил времена подъемов и упадков,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возрождался заново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становясь еще краше. Торговые пути на Запад - к Персии, на Восток - к Китаю и на Юг - к Индии переплетались здесь и формировали перекрестки Шелкового пути.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59" y="2925055"/>
            <a:ext cx="6453182" cy="37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2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6" y="2451089"/>
            <a:ext cx="3326796" cy="1663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43" y="176773"/>
            <a:ext cx="7629207" cy="440442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0" y="176773"/>
            <a:ext cx="4076624" cy="22931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044" y="4095155"/>
            <a:ext cx="4727287" cy="275063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330" y="3741821"/>
            <a:ext cx="2901921" cy="192977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332" y="135760"/>
            <a:ext cx="2843916" cy="134147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329" y="5671598"/>
            <a:ext cx="1581869" cy="11864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5" y="4086557"/>
            <a:ext cx="4112719" cy="27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67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Blank">
  <a:themeElements>
    <a:clrScheme name="1_Blan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1_Blank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Blan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213</TotalTime>
  <Words>690</Words>
  <Application>Microsoft Office PowerPoint</Application>
  <PresentationFormat>Широкоэкранный</PresentationFormat>
  <Paragraphs>59</Paragraphs>
  <Slides>10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Century Gothic</vt:lpstr>
      <vt:lpstr>Garamond</vt:lpstr>
      <vt:lpstr>Helvetica</vt:lpstr>
      <vt:lpstr>Times New Roman</vt:lpstr>
      <vt:lpstr>Verdana</vt:lpstr>
      <vt:lpstr>Wingdings 3</vt:lpstr>
      <vt:lpstr>Сектор</vt:lpstr>
      <vt:lpstr>1_Blank</vt:lpstr>
      <vt:lpstr>Натуральные материалы</vt:lpstr>
      <vt:lpstr>Документ</vt:lpstr>
      <vt:lpstr>Презентация PowerPoint</vt:lpstr>
      <vt:lpstr>Презентация PowerPoint</vt:lpstr>
      <vt:lpstr>Программы, предлагаемые университетом</vt:lpstr>
      <vt:lpstr>ИНОСТРАННЫе ГРАЖДАНе могут проходить ОБУЧЕНИЕ В Самгу: </vt:lpstr>
      <vt:lpstr>ПОДГОТОВИТЕЛЬНОЕ ОТДЕЛЕНИЕ</vt:lpstr>
      <vt:lpstr>ИНОСТРАННЫМ СТУДЕНТАМ ПРЕДОСТАВЛЯЕТСЯ КОМНАТА В КОМФОРТАБЕЛЬНОМ ОБЩЕЖИТИИ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Xalqaro_bo'lim</cp:lastModifiedBy>
  <cp:revision>37</cp:revision>
  <dcterms:created xsi:type="dcterms:W3CDTF">2018-12-17T06:13:46Z</dcterms:created>
  <dcterms:modified xsi:type="dcterms:W3CDTF">2020-06-16T07:19:42Z</dcterms:modified>
</cp:coreProperties>
</file>